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1"/>
  </p:notes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71" r:id="rId10"/>
    <p:sldId id="274" r:id="rId11"/>
    <p:sldId id="275" r:id="rId12"/>
    <p:sldId id="276" r:id="rId13"/>
    <p:sldId id="283" r:id="rId14"/>
    <p:sldId id="284" r:id="rId15"/>
    <p:sldId id="267" r:id="rId16"/>
    <p:sldId id="272" r:id="rId17"/>
    <p:sldId id="268" r:id="rId18"/>
    <p:sldId id="273" r:id="rId19"/>
    <p:sldId id="259" r:id="rId20"/>
    <p:sldId id="260" r:id="rId21"/>
    <p:sldId id="281" r:id="rId22"/>
    <p:sldId id="269" r:id="rId23"/>
    <p:sldId id="279" r:id="rId24"/>
    <p:sldId id="280" r:id="rId25"/>
    <p:sldId id="278" r:id="rId26"/>
    <p:sldId id="277" r:id="rId27"/>
    <p:sldId id="285" r:id="rId28"/>
    <p:sldId id="270" r:id="rId29"/>
    <p:sldId id="282" r:id="rId3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29D59-95F9-45D0-BC88-74AF2BC211BF}" type="datetimeFigureOut">
              <a:rPr lang="tr-TR" smtClean="0"/>
              <a:pPr/>
              <a:t>14.10.2017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F57AF-1BC8-4AC6-AB71-74D24B4CEAB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927DC4F-5B4A-4C96-83CB-3C6CE4371363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9FD68DA-BF77-48FF-8F84-A4A15E96AADD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310CA36-A731-486C-9312-AB533F59D85C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6D387A7-E110-4CF6-931E-F874F9E9983D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D93733E-CD44-41C4-A8CA-367BDFF1BBC0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14.10.2017</a:t>
            </a:fld>
            <a:endParaRPr lang="tr-TR"/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68081-9DD2-427C-AF7B-D3549D0BC0DF}" type="datetime1">
              <a:rPr lang="tr-TR"/>
              <a:pPr>
                <a:defRPr/>
              </a:pPr>
              <a:t>14.10.2017</a:t>
            </a:fld>
            <a:endParaRPr lang="en-US"/>
          </a:p>
        </p:txBody>
      </p:sp>
      <p:sp>
        <p:nvSpPr>
          <p:cNvPr id="7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Standard Hazırlama Merkezi Başkanlığı</a:t>
            </a:r>
          </a:p>
        </p:txBody>
      </p:sp>
      <p:sp>
        <p:nvSpPr>
          <p:cNvPr id="8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23988-0A2A-4F44-BDD3-D9BE91BAC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14.10.2017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14.10.2017</a:t>
            </a:fld>
            <a:endParaRPr lang="tr-TR"/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14.10.2017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14.10.2017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14.10.2017</a:t>
            </a:fld>
            <a:endParaRPr lang="tr-TR"/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14.10.2017</a:t>
            </a:fld>
            <a:endParaRPr lang="tr-TR"/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14.10.2017</a:t>
            </a:fld>
            <a:endParaRPr lang="tr-TR"/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en.eu/Pages/default.aspx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by@bva.t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9.png"/><Relationship Id="rId4" Type="http://schemas.openxmlformats.org/officeDocument/2006/relationships/image" Target="../media/image10.png"/><Relationship Id="rId9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AYNA KOMİTELER  ve     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ADANA – 14.10.2017</a:t>
            </a:r>
          </a:p>
          <a:p>
            <a:r>
              <a:rPr lang="tr-TR" b="1" dirty="0" smtClean="0"/>
              <a:t>STANDARTLARIN HAZIRLANIŞI </a:t>
            </a:r>
            <a:endParaRPr lang="tr-TR" b="1" dirty="0"/>
          </a:p>
        </p:txBody>
      </p:sp>
      <p:pic>
        <p:nvPicPr>
          <p:cNvPr id="1026" name="Picture 2" descr="C:\Users\BY\Documents\K U R U M L A R\T S E\TSE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7"/>
            <a:ext cx="3384376" cy="2030626"/>
          </a:xfrm>
          <a:prstGeom prst="rect">
            <a:avLst/>
          </a:prstGeom>
          <a:noFill/>
        </p:spPr>
      </p:pic>
      <p:pic>
        <p:nvPicPr>
          <p:cNvPr id="1027" name="Picture 3" descr="C:\Users\BY\Documents\K U R U M L A R\T S E\iso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332656"/>
            <a:ext cx="2232248" cy="2051436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645024"/>
            <a:ext cx="2578596" cy="199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en-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779912" y="2204863"/>
            <a:ext cx="2952328" cy="990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7"/>
            <a:ext cx="7416824" cy="633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04664"/>
            <a:ext cx="5904656" cy="595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628645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TC 104 ALT ÇALIŞMA GRUPLARI </a:t>
            </a:r>
            <a:endParaRPr lang="tr-TR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300" y="1664494"/>
            <a:ext cx="75438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TC 104  ÜN ÇIKARDIĞI STD LAR : </a:t>
            </a:r>
            <a:endParaRPr lang="tr-TR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34464"/>
            <a:ext cx="8686800" cy="436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tr-TR" sz="2800" b="1" dirty="0" smtClean="0"/>
              <a:t>          </a:t>
            </a:r>
            <a:r>
              <a:rPr lang="tr-TR" sz="4900" b="1" dirty="0" err="1" smtClean="0"/>
              <a:t>tse</a:t>
            </a:r>
            <a:r>
              <a:rPr lang="tr-TR" sz="4900" b="1" dirty="0" smtClean="0"/>
              <a:t> </a:t>
            </a:r>
            <a:r>
              <a:rPr lang="tr-TR" sz="2800" b="1" dirty="0" smtClean="0"/>
              <a:t> Ayna Komiteler – </a:t>
            </a:r>
            <a:br>
              <a:rPr lang="tr-TR" sz="2800" b="1" dirty="0" smtClean="0"/>
            </a:br>
            <a:r>
              <a:rPr lang="tr-TR" sz="2800" b="1" dirty="0" smtClean="0"/>
              <a:t>                                 </a:t>
            </a:r>
            <a:r>
              <a:rPr lang="tr-TR" sz="2800" b="1" dirty="0" err="1" smtClean="0"/>
              <a:t>Mirror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Technical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Committees</a:t>
            </a:r>
            <a:r>
              <a:rPr lang="tr-TR" sz="2800" b="1" dirty="0" smtClean="0"/>
              <a:t> (MTC)</a:t>
            </a:r>
            <a:endParaRPr lang="tr-TR" sz="2800" dirty="0" smtClean="0"/>
          </a:p>
        </p:txBody>
      </p:sp>
      <p:sp>
        <p:nvSpPr>
          <p:cNvPr id="52227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ISO, IEC, CEN ve CENELEC teknik komite çalışmalarını ulusal düzeyde takip eden komiteler</a:t>
            </a:r>
          </a:p>
          <a:p>
            <a:pPr>
              <a:lnSpc>
                <a:spcPct val="90000"/>
              </a:lnSpc>
            </a:pPr>
            <a:r>
              <a:rPr lang="tr-TR" dirty="0" smtClean="0"/>
              <a:t>126</a:t>
            </a:r>
            <a:r>
              <a:rPr lang="tr-TR" dirty="0" smtClean="0"/>
              <a:t>  </a:t>
            </a:r>
            <a:r>
              <a:rPr lang="tr-TR" dirty="0" smtClean="0"/>
              <a:t>ayna komite </a:t>
            </a:r>
          </a:p>
          <a:p>
            <a:pPr>
              <a:lnSpc>
                <a:spcPct val="90000"/>
              </a:lnSpc>
            </a:pPr>
            <a:r>
              <a:rPr lang="tr-TR" dirty="0" smtClean="0"/>
              <a:t>                 </a:t>
            </a:r>
            <a:r>
              <a:rPr lang="tr-TR" dirty="0" smtClean="0"/>
              <a:t>18</a:t>
            </a:r>
            <a:r>
              <a:rPr lang="tr-TR" dirty="0" smtClean="0"/>
              <a:t> </a:t>
            </a:r>
            <a:r>
              <a:rPr lang="tr-TR" dirty="0" smtClean="0"/>
              <a:t>sektör </a:t>
            </a:r>
          </a:p>
          <a:p>
            <a:pPr>
              <a:lnSpc>
                <a:spcPct val="90000"/>
              </a:lnSpc>
            </a:pPr>
            <a:r>
              <a:rPr lang="tr-TR" dirty="0" smtClean="0"/>
              <a:t>                                  </a:t>
            </a:r>
            <a:r>
              <a:rPr lang="tr-TR" dirty="0" smtClean="0"/>
              <a:t>1820</a:t>
            </a:r>
            <a:r>
              <a:rPr lang="tr-TR" dirty="0" smtClean="0"/>
              <a:t> </a:t>
            </a:r>
            <a:r>
              <a:rPr lang="tr-TR" dirty="0" smtClean="0"/>
              <a:t>üye</a:t>
            </a:r>
          </a:p>
          <a:p>
            <a:pPr>
              <a:lnSpc>
                <a:spcPct val="90000"/>
              </a:lnSpc>
            </a:pPr>
            <a:endParaRPr lang="tr-TR" dirty="0" smtClean="0"/>
          </a:p>
        </p:txBody>
      </p:sp>
      <p:sp>
        <p:nvSpPr>
          <p:cNvPr id="52228" name="3 Veri Yer Tutucusu"/>
          <p:cNvSpPr>
            <a:spLocks noGrp="1"/>
          </p:cNvSpPr>
          <p:nvPr>
            <p:ph type="dt" sz="quarter" idx="10"/>
          </p:nvPr>
        </p:nvSpPr>
        <p:spPr bwMode="auto">
          <a:xfrm>
            <a:off x="838200" y="6400800"/>
            <a:ext cx="1752600" cy="3206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r-TR" smtClean="0">
                <a:solidFill>
                  <a:schemeClr val="tx1"/>
                </a:solidFill>
              </a:rPr>
              <a:t>23.05.2012</a:t>
            </a:r>
            <a:endParaRPr lang="en-US" smtClean="0">
              <a:solidFill>
                <a:schemeClr val="tx1"/>
              </a:solidFill>
            </a:endParaRPr>
          </a:p>
          <a:p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52229" name="4 Altbilgi Yer Tutucusu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2230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37138E-FDAC-4965-B083-A7EB3FB17DBD}" type="slidenum">
              <a:rPr lang="en-US" smtClean="0">
                <a:solidFill>
                  <a:schemeClr val="tx1"/>
                </a:solidFill>
              </a:rPr>
              <a:pPr/>
              <a:t>15</a:t>
            </a:fld>
            <a:endParaRPr lang="en-US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32656"/>
            <a:ext cx="6912768" cy="6325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SEKTÖRLER</a:t>
            </a:r>
          </a:p>
        </p:txBody>
      </p:sp>
      <p:graphicFrame>
        <p:nvGraphicFramePr>
          <p:cNvPr id="9" name="8 İçerik Yer Tutucusu"/>
          <p:cNvGraphicFramePr>
            <a:graphicFrameLocks noGrp="1"/>
          </p:cNvGraphicFramePr>
          <p:nvPr>
            <p:ph idx="1"/>
          </p:nvPr>
        </p:nvGraphicFramePr>
        <p:xfrm>
          <a:off x="228600" y="1219200"/>
          <a:ext cx="8458200" cy="5029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8148">
                <a:tc>
                  <a:txBody>
                    <a:bodyPr/>
                    <a:lstStyle/>
                    <a:p>
                      <a:r>
                        <a:rPr lang="tr-TR" sz="1400" dirty="0"/>
                        <a:t>SEKTÖR 1: KİMYA -CHEMISTRY (Petrol ürünleri, boyalar, bitümlü bağlayıcılar.....)</a:t>
                      </a:r>
                    </a:p>
                  </a:txBody>
                  <a:tcPr marL="96818" marR="96818" anchor="ctr"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SEKTÖR 2: TÜKETİCİ ÜRÜNLER - CONSUMER PRODUCTS (mobilya, Gıda maddeleri ile temas eden malzemeler, Çocuk kullanım eşyaları, oyuncaklar.....) </a:t>
                      </a:r>
                      <a:endParaRPr lang="tr-TR" sz="1400" dirty="0"/>
                    </a:p>
                  </a:txBody>
                  <a:tcPr marL="96818" marR="9681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8148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SEKTÖR 3: YAPI MALZEMELERİ - CONSTRUCTION MATERIALS (Çimento, beton, ısı yalıtım malzemeleri, çatı kaplama, ahşap yapılar, karayolu malzemeleri......)</a:t>
                      </a:r>
                      <a:endParaRPr lang="tr-TR" sz="1400" dirty="0"/>
                    </a:p>
                  </a:txBody>
                  <a:tcPr marL="96818" marR="96818"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SEKTÖR 4 : ELEKTRİK - ELECTRICS (Transformatörler, kablolar, fişler, prizler, kondansatörler, aydınlatma....) </a:t>
                      </a:r>
                      <a:endParaRPr lang="tr-TR" sz="1400" dirty="0"/>
                    </a:p>
                  </a:txBody>
                  <a:tcPr marL="96818" marR="968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8148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SEKTÖR 5:ELEKTRONİK - ELECTRONICS (EMC, Alarm sistemleri, </a:t>
                      </a:r>
                      <a:r>
                        <a:rPr lang="tr-TR" sz="1400" dirty="0" err="1" smtClean="0"/>
                        <a:t>multimedya</a:t>
                      </a:r>
                      <a:r>
                        <a:rPr lang="tr-TR" sz="1400" dirty="0" smtClean="0"/>
                        <a:t> sistemleri, deniz seyir </a:t>
                      </a:r>
                      <a:r>
                        <a:rPr lang="tr-TR" sz="1400" dirty="0" err="1" smtClean="0"/>
                        <a:t>ğüvenliği</a:t>
                      </a:r>
                      <a:r>
                        <a:rPr lang="tr-TR" sz="1400" dirty="0" smtClean="0"/>
                        <a:t>, </a:t>
                      </a:r>
                      <a:r>
                        <a:rPr lang="tr-TR" sz="1400" dirty="0" err="1" smtClean="0"/>
                        <a:t>elekromedikal</a:t>
                      </a:r>
                      <a:r>
                        <a:rPr lang="tr-TR" sz="1400" dirty="0" smtClean="0"/>
                        <a:t> cihazlar.......) </a:t>
                      </a:r>
                      <a:endParaRPr lang="tr-TR" sz="1400" dirty="0"/>
                    </a:p>
                  </a:txBody>
                  <a:tcPr marL="96818" marR="96818"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SEKTÖR 6 : ÇEVRE - ENVIRONMENT (Hava, su ve toprak kalitesi, atıkların </a:t>
                      </a:r>
                      <a:r>
                        <a:rPr lang="tr-TR" sz="1400" dirty="0" err="1" smtClean="0"/>
                        <a:t>karakterizasyonu</a:t>
                      </a:r>
                      <a:r>
                        <a:rPr lang="tr-TR" sz="1400" dirty="0" smtClean="0"/>
                        <a:t>.....) </a:t>
                      </a:r>
                      <a:endParaRPr lang="tr-TR" sz="1400" dirty="0"/>
                    </a:p>
                  </a:txBody>
                  <a:tcPr marL="96818" marR="968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6606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SEKTÖR 7: GIDA - FOOD (Süt, çay, hububat, sebze ve meyveler, mikrobiyoloji.......) </a:t>
                      </a:r>
                      <a:endParaRPr lang="tr-TR" sz="1400" dirty="0"/>
                    </a:p>
                  </a:txBody>
                  <a:tcPr marL="96818" marR="96818"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SEKTÖR 8:GENEL STANDARDLAR -</a:t>
                      </a:r>
                      <a:br>
                        <a:rPr lang="tr-TR" sz="1400" dirty="0" smtClean="0"/>
                      </a:br>
                      <a:r>
                        <a:rPr lang="tr-TR" sz="1400" dirty="0" smtClean="0"/>
                        <a:t>GENERAL STANDARDS (Kalite, çevre yönetimi....)</a:t>
                      </a:r>
                      <a:endParaRPr lang="tr-TR" sz="1400" dirty="0"/>
                    </a:p>
                  </a:txBody>
                  <a:tcPr marL="96818" marR="968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8148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SEKTOR 9:SAĞLIĞIN KORUNMASI - HEALTHCARE (</a:t>
                      </a:r>
                      <a:r>
                        <a:rPr lang="tr-TR" sz="1400" dirty="0" err="1" smtClean="0"/>
                        <a:t>Laboratuvar</a:t>
                      </a:r>
                      <a:r>
                        <a:rPr lang="tr-TR" sz="1400" dirty="0" smtClean="0"/>
                        <a:t> testleri, tıbbi cihazlar, cerrahi </a:t>
                      </a:r>
                      <a:r>
                        <a:rPr lang="tr-TR" sz="1400" dirty="0" err="1" smtClean="0"/>
                        <a:t>implantlar</a:t>
                      </a:r>
                      <a:r>
                        <a:rPr lang="tr-TR" sz="1400" dirty="0" smtClean="0"/>
                        <a:t>, </a:t>
                      </a:r>
                      <a:r>
                        <a:rPr lang="tr-TR" sz="1400" dirty="0" err="1" smtClean="0"/>
                        <a:t>sterilizatörler</a:t>
                      </a:r>
                      <a:r>
                        <a:rPr lang="tr-TR" sz="1400" dirty="0" smtClean="0"/>
                        <a:t>.......)</a:t>
                      </a:r>
                      <a:endParaRPr lang="tr-TR" sz="1400" dirty="0"/>
                    </a:p>
                  </a:txBody>
                  <a:tcPr marL="96818" marR="96818"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SEKTÖR 10:SAĞLIK VE GÜVENLİK-</a:t>
                      </a:r>
                      <a:br>
                        <a:rPr lang="tr-TR" sz="1400" dirty="0" smtClean="0"/>
                      </a:br>
                      <a:r>
                        <a:rPr lang="tr-TR" sz="1400" dirty="0" smtClean="0"/>
                        <a:t>HEALTH AND SAFETY (Yangın, </a:t>
                      </a:r>
                      <a:r>
                        <a:rPr lang="tr-TR" sz="1400" dirty="0" err="1" smtClean="0"/>
                        <a:t>makina</a:t>
                      </a:r>
                      <a:r>
                        <a:rPr lang="tr-TR" sz="1400" dirty="0" smtClean="0"/>
                        <a:t> güvenliği,koruyucu giysiler....) </a:t>
                      </a:r>
                      <a:endParaRPr lang="tr-TR" sz="1400" dirty="0"/>
                    </a:p>
                  </a:txBody>
                  <a:tcPr marL="96818" marR="968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3271" name="3 Veri Yer Tutucusu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3273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71E78B-8F56-46BF-9888-E8D05F70A98D}" type="slidenum">
              <a:rPr lang="en-US" smtClean="0">
                <a:solidFill>
                  <a:schemeClr val="tx1"/>
                </a:solidFill>
              </a:rPr>
              <a:pPr/>
              <a:t>17</a:t>
            </a:fld>
            <a:endParaRPr lang="en-US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750334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BİR AYNA KOMİTE ÇALIŞMASI      </a:t>
            </a:r>
            <a:r>
              <a:rPr lang="tr-TR" dirty="0" smtClean="0">
                <a:sym typeface="Wingdings" pitchFamily="2" charset="2"/>
              </a:rPr>
              <a:t> </a:t>
            </a:r>
            <a:endParaRPr lang="tr-TR" dirty="0"/>
          </a:p>
        </p:txBody>
      </p:sp>
      <p:pic>
        <p:nvPicPr>
          <p:cNvPr id="4098" name="Picture 2" descr="C:\Users\BY\Documents\K U R U M L A R\T S E\65070_385581304860684_706767479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5" name="1 Veri Yer Tutucusu"/>
          <p:cNvSpPr>
            <a:spLocks noGrp="1"/>
          </p:cNvSpPr>
          <p:nvPr>
            <p:ph type="dt" sz="quarter" idx="10"/>
          </p:nvPr>
        </p:nvSpPr>
        <p:spPr>
          <a:xfrm>
            <a:off x="0" y="6448425"/>
            <a:ext cx="3733800" cy="381000"/>
          </a:xfrm>
        </p:spPr>
        <p:txBody>
          <a:bodyPr/>
          <a:lstStyle/>
          <a:p>
            <a:pPr>
              <a:defRPr/>
            </a:pPr>
            <a:fld id="{C22CF964-354C-4CA6-8E53-0B8725E131A8}" type="datetime1">
              <a:rPr lang="tr-TR"/>
              <a:pPr>
                <a:defRPr/>
              </a:pPr>
              <a:t>14.10.2017</a:t>
            </a:fld>
            <a:endParaRPr lang="tr-TR"/>
          </a:p>
        </p:txBody>
      </p:sp>
      <p:pic>
        <p:nvPicPr>
          <p:cNvPr id="27652" name="Picture 7" descr="ISOHEADQ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6000" contrast="18000"/>
          </a:blip>
          <a:srcRect/>
          <a:stretch>
            <a:fillRect/>
          </a:stretch>
        </p:blipFill>
        <p:spPr bwMode="auto">
          <a:xfrm>
            <a:off x="3609975" y="2212975"/>
            <a:ext cx="5715000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555875" y="685800"/>
            <a:ext cx="3671888" cy="533400"/>
          </a:xfrm>
          <a:prstGeom prst="rect">
            <a:avLst/>
          </a:prstGeom>
          <a:gradFill rotWithShape="0">
            <a:gsLst>
              <a:gs pos="0">
                <a:srgbClr val="D8FFF9">
                  <a:gamma/>
                  <a:shade val="46275"/>
                  <a:invGamma/>
                </a:srgbClr>
              </a:gs>
              <a:gs pos="50000">
                <a:srgbClr val="D8FFF9"/>
              </a:gs>
              <a:gs pos="100000">
                <a:srgbClr val="D8FFF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 algn="ctr" defTabSz="762000">
              <a:defRPr/>
            </a:pPr>
            <a:r>
              <a:rPr lang="tr-TR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ISO NEDİR?</a:t>
            </a:r>
            <a:endParaRPr lang="de-DE" sz="3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7654" name="Picture 4" descr="jet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 bwMode="auto">
          <a:xfrm>
            <a:off x="684213" y="620713"/>
            <a:ext cx="1371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Rectangle 5"/>
          <p:cNvSpPr>
            <a:spLocks noChangeArrowheads="1"/>
          </p:cNvSpPr>
          <p:nvPr/>
        </p:nvSpPr>
        <p:spPr bwMode="auto">
          <a:xfrm>
            <a:off x="2479675" y="1196975"/>
            <a:ext cx="5492750" cy="1200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altLang="en-US" sz="3600" b="1">
                <a:solidFill>
                  <a:srgbClr val="3333CC"/>
                </a:solidFill>
              </a:rPr>
              <a:t>I</a:t>
            </a:r>
            <a:r>
              <a:rPr lang="tr-TR" altLang="en-US" sz="2800"/>
              <a:t>nternational </a:t>
            </a:r>
          </a:p>
          <a:p>
            <a:pPr algn="ctr"/>
            <a:r>
              <a:rPr lang="tr-TR" altLang="en-US" sz="3600" b="1">
                <a:solidFill>
                  <a:srgbClr val="3333CC"/>
                </a:solidFill>
              </a:rPr>
              <a:t>O</a:t>
            </a:r>
            <a:r>
              <a:rPr lang="tr-TR" altLang="en-US" sz="2800"/>
              <a:t>rganization for </a:t>
            </a:r>
            <a:r>
              <a:rPr lang="tr-TR" altLang="en-US" sz="3600" b="1">
                <a:solidFill>
                  <a:srgbClr val="3333CC"/>
                </a:solidFill>
              </a:rPr>
              <a:t>S</a:t>
            </a:r>
            <a:r>
              <a:rPr lang="tr-TR" altLang="en-US" sz="2800"/>
              <a:t>tandardization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95288" y="2781300"/>
            <a:ext cx="904398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tabLst>
                <a:tab pos="457200" algn="l"/>
              </a:tabLst>
              <a:defRPr/>
            </a:pPr>
            <a:r>
              <a:rPr lang="tr-T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Kuruluş</a:t>
            </a:r>
            <a:r>
              <a:rPr lang="tr-TR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:1947 </a:t>
            </a:r>
          </a:p>
          <a:p>
            <a:pPr>
              <a:lnSpc>
                <a:spcPct val="120000"/>
              </a:lnSpc>
              <a:tabLst>
                <a:tab pos="457200" algn="l"/>
              </a:tabLst>
              <a:defRPr/>
            </a:pPr>
            <a:r>
              <a:rPr lang="tr-T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Merkez</a:t>
            </a:r>
            <a:r>
              <a:rPr lang="tr-TR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	:Cenevre / İsviçre</a:t>
            </a:r>
          </a:p>
          <a:p>
            <a:pPr>
              <a:lnSpc>
                <a:spcPct val="120000"/>
              </a:lnSpc>
              <a:tabLst>
                <a:tab pos="457200" algn="l"/>
              </a:tabLst>
              <a:defRPr/>
            </a:pPr>
            <a:r>
              <a:rPr lang="tr-T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İdari Yapısı	</a:t>
            </a:r>
            <a:r>
              <a:rPr lang="tr-TR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:Teknik komiteler </a:t>
            </a:r>
          </a:p>
          <a:p>
            <a:pPr>
              <a:lnSpc>
                <a:spcPct val="120000"/>
              </a:lnSpc>
              <a:tabLst>
                <a:tab pos="457200" algn="l"/>
              </a:tabLst>
              <a:defRPr/>
            </a:pPr>
            <a:r>
              <a:rPr lang="tr-TR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ISO 9001 TC/176  MTC 44</a:t>
            </a:r>
          </a:p>
          <a:p>
            <a:pPr>
              <a:lnSpc>
                <a:spcPct val="120000"/>
              </a:lnSpc>
              <a:tabLst>
                <a:tab pos="457200" algn="l"/>
              </a:tabLst>
              <a:defRPr/>
            </a:pPr>
            <a:r>
              <a:rPr lang="tr-TR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ISO 14001 MTC 45</a:t>
            </a:r>
          </a:p>
          <a:p>
            <a:pPr>
              <a:lnSpc>
                <a:spcPct val="120000"/>
              </a:lnSpc>
              <a:tabLst>
                <a:tab pos="457200" algn="l"/>
              </a:tabLst>
              <a:defRPr/>
            </a:pPr>
            <a:r>
              <a:rPr lang="tr-TR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TC 176 VB.</a:t>
            </a:r>
          </a:p>
          <a:p>
            <a:pPr>
              <a:lnSpc>
                <a:spcPct val="120000"/>
              </a:lnSpc>
              <a:tabLst>
                <a:tab pos="457200" algn="l"/>
              </a:tabLst>
              <a:defRPr/>
            </a:pPr>
            <a:r>
              <a:rPr lang="tr-T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Amacı</a:t>
            </a:r>
            <a:r>
              <a:rPr lang="tr-TR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	:Standartların geliştirilmesi </a:t>
            </a:r>
          </a:p>
          <a:p>
            <a:pPr>
              <a:lnSpc>
                <a:spcPct val="120000"/>
              </a:lnSpc>
              <a:tabLst>
                <a:tab pos="457200" algn="l"/>
              </a:tabLst>
              <a:defRPr/>
            </a:pPr>
            <a:r>
              <a:rPr lang="tr-TR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		:Ürün&amp;hizmetlerin uluslararası dolaşımına katkı 				 sağlanması</a:t>
            </a:r>
          </a:p>
        </p:txBody>
      </p:sp>
      <p:sp>
        <p:nvSpPr>
          <p:cNvPr id="27657" name="10 Metin kutusu"/>
          <p:cNvSpPr txBox="1">
            <a:spLocks noChangeArrowheads="1"/>
          </p:cNvSpPr>
          <p:nvPr/>
        </p:nvSpPr>
        <p:spPr bwMode="auto">
          <a:xfrm>
            <a:off x="755650" y="6021388"/>
            <a:ext cx="63373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>
                <a:hlinkClick r:id="rId4"/>
              </a:rPr>
              <a:t>https://www.cen.eu/Pages/default.aspx</a:t>
            </a:r>
            <a:endParaRPr lang="tr-TR"/>
          </a:p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Tc</a:t>
            </a:r>
            <a:r>
              <a:rPr lang="tr-TR" dirty="0" smtClean="0"/>
              <a:t> 246 İLE İLGİLİ ANEKTODLAR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Portekiz’in itirazının </a:t>
            </a:r>
            <a:r>
              <a:rPr lang="tr-TR" dirty="0" err="1" smtClean="0"/>
              <a:t>red</a:t>
            </a:r>
            <a:r>
              <a:rPr lang="tr-TR" dirty="0" smtClean="0"/>
              <a:t> şekli …..   </a:t>
            </a:r>
            <a:r>
              <a:rPr lang="tr-TR" dirty="0" smtClean="0">
                <a:sym typeface="Wingdings" pitchFamily="2" charset="2"/>
              </a:rPr>
              <a:t>  </a:t>
            </a:r>
            <a:endParaRPr lang="tr-TR" dirty="0" smtClean="0"/>
          </a:p>
          <a:p>
            <a:r>
              <a:rPr lang="tr-TR" dirty="0" smtClean="0"/>
              <a:t>AB dışından gelecek ürünlere AB içinde bir </a:t>
            </a:r>
            <a:r>
              <a:rPr lang="tr-TR" dirty="0" err="1" smtClean="0"/>
              <a:t>NoBo’da</a:t>
            </a:r>
            <a:r>
              <a:rPr lang="tr-TR" dirty="0" smtClean="0"/>
              <a:t> İTT zorunluluğu…..   TR </a:t>
            </a:r>
            <a:r>
              <a:rPr lang="tr-TR" dirty="0" smtClean="0">
                <a:sym typeface="Wingdings" pitchFamily="2" charset="2"/>
              </a:rPr>
              <a:t> EFTA ! </a:t>
            </a:r>
          </a:p>
          <a:p>
            <a:r>
              <a:rPr lang="tr-TR" dirty="0" smtClean="0">
                <a:sym typeface="Wingdings" pitchFamily="2" charset="2"/>
              </a:rPr>
              <a:t>Test metodu konusunda Türk katkısı  ! </a:t>
            </a:r>
          </a:p>
          <a:p>
            <a:r>
              <a:rPr lang="tr-TR" dirty="0" smtClean="0">
                <a:sym typeface="Wingdings" pitchFamily="2" charset="2"/>
              </a:rPr>
              <a:t>Küçük üreticiler için CPR </a:t>
            </a:r>
            <a:r>
              <a:rPr lang="tr-TR" dirty="0" err="1" smtClean="0">
                <a:sym typeface="Wingdings" pitchFamily="2" charset="2"/>
              </a:rPr>
              <a:t>daki</a:t>
            </a:r>
            <a:r>
              <a:rPr lang="tr-TR" dirty="0" smtClean="0">
                <a:sym typeface="Wingdings" pitchFamily="2" charset="2"/>
              </a:rPr>
              <a:t> kolaylıkların hatırlatılması  …  ve İtalya’nın desteği.</a:t>
            </a:r>
          </a:p>
          <a:p>
            <a:r>
              <a:rPr lang="tr-TR" dirty="0" smtClean="0">
                <a:sym typeface="Wingdings" pitchFamily="2" charset="2"/>
              </a:rPr>
              <a:t>Haddini aşan Alman Sanayiciye ders    </a:t>
            </a:r>
            <a:r>
              <a:rPr lang="tr-TR" dirty="0" smtClean="0"/>
              <a:t> </a:t>
            </a:r>
            <a:endParaRPr lang="tr-T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İzolasyon </a:t>
            </a:r>
            <a:r>
              <a:rPr lang="tr-TR" dirty="0" err="1" smtClean="0"/>
              <a:t>malz</a:t>
            </a:r>
            <a:r>
              <a:rPr lang="tr-TR" dirty="0" smtClean="0"/>
              <a:t>. Üreticilerinin  savaşı !</a:t>
            </a:r>
            <a:endParaRPr lang="tr-TR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40249"/>
            <a:ext cx="8686800" cy="4153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Tc</a:t>
            </a:r>
            <a:r>
              <a:rPr lang="tr-TR" dirty="0" smtClean="0"/>
              <a:t> 104   ne yapıyor ?? </a:t>
            </a:r>
            <a:endParaRPr lang="tr-T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1412776"/>
            <a:ext cx="7662877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Nurtopu</a:t>
            </a:r>
            <a:r>
              <a:rPr lang="tr-TR" dirty="0" smtClean="0"/>
              <a:t> gibi yeni bir testimiz oldu </a:t>
            </a:r>
            <a:r>
              <a:rPr lang="tr-TR" dirty="0" smtClean="0">
                <a:sym typeface="Wingdings" pitchFamily="2" charset="2"/>
              </a:rPr>
              <a:t>  </a:t>
            </a:r>
            <a:br>
              <a:rPr lang="tr-TR" dirty="0" smtClean="0">
                <a:sym typeface="Wingdings" pitchFamily="2" charset="2"/>
              </a:rPr>
            </a:b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484784"/>
            <a:ext cx="8126617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Laboratuarımız  ısınacak  !</a:t>
            </a:r>
            <a:endParaRPr lang="tr-TR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32856"/>
            <a:ext cx="881225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Üreticinin markalaması </a:t>
            </a:r>
            <a:endParaRPr lang="tr-TR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810913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Ürünün markalaması – </a:t>
            </a:r>
            <a:r>
              <a:rPr lang="tr-TR" dirty="0" err="1" smtClean="0"/>
              <a:t>grade</a:t>
            </a:r>
            <a:r>
              <a:rPr lang="tr-TR" dirty="0" smtClean="0"/>
              <a:t> !!</a:t>
            </a:r>
            <a:endParaRPr lang="tr-TR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7920880" cy="4600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Yeni ürün – galvanize inşaat demiri !! </a:t>
            </a:r>
            <a:endParaRPr lang="tr-TR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07898"/>
            <a:ext cx="8686800" cy="321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tr-TR" sz="3600" b="1" dirty="0" smtClean="0">
                <a:solidFill>
                  <a:schemeClr val="tx1"/>
                </a:solidFill>
              </a:rPr>
              <a:t>SONSÖZ  </a:t>
            </a:r>
            <a:r>
              <a:rPr lang="tr-TR" sz="3600" b="1" dirty="0" smtClean="0">
                <a:solidFill>
                  <a:schemeClr val="tx1"/>
                </a:solidFill>
                <a:sym typeface="Wingdings" pitchFamily="2" charset="2"/>
              </a:rPr>
              <a:t> </a:t>
            </a:r>
            <a:endParaRPr lang="tr-TR" sz="3600" b="1" dirty="0">
              <a:solidFill>
                <a:schemeClr val="tx1"/>
              </a:solidFill>
            </a:endParaRPr>
          </a:p>
        </p:txBody>
      </p:sp>
      <p:sp>
        <p:nvSpPr>
          <p:cNvPr id="5" name="1 Veri Yer Tutucusu"/>
          <p:cNvSpPr>
            <a:spLocks noGrp="1"/>
          </p:cNvSpPr>
          <p:nvPr>
            <p:ph type="dt" sz="quarter" idx="10"/>
          </p:nvPr>
        </p:nvSpPr>
        <p:spPr>
          <a:xfrm>
            <a:off x="0" y="6448425"/>
            <a:ext cx="3733800" cy="381000"/>
          </a:xfrm>
        </p:spPr>
        <p:txBody>
          <a:bodyPr/>
          <a:lstStyle/>
          <a:p>
            <a:pPr>
              <a:defRPr/>
            </a:pPr>
            <a:fld id="{CCAD60E1-71E3-4E62-9DA5-2A7DD449EE90}" type="datetime1">
              <a:rPr lang="tr-TR" smtClean="0"/>
              <a:pPr>
                <a:defRPr/>
              </a:pPr>
              <a:t>14.10.2017</a:t>
            </a:fld>
            <a:endParaRPr lang="tr-TR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9750" y="1268412"/>
            <a:ext cx="5112370" cy="4536852"/>
          </a:xfrm>
          <a:prstGeom prst="rect">
            <a:avLst/>
          </a:prstGeom>
          <a:noFill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tr-TR" i="1" kern="0" dirty="0">
                <a:latin typeface="+mn-lt"/>
              </a:rPr>
              <a:t>	</a:t>
            </a:r>
            <a:r>
              <a:rPr lang="tr-TR" sz="2400" b="1" i="1" kern="0" dirty="0">
                <a:latin typeface="+mn-lt"/>
              </a:rPr>
              <a:t>Yapılması gereken önemli bir iş vardı ve HERKES, </a:t>
            </a:r>
            <a:r>
              <a:rPr lang="tr-TR" sz="2400" b="1" i="1" kern="0" dirty="0" err="1">
                <a:latin typeface="+mn-lt"/>
              </a:rPr>
              <a:t>BİRİSİ'nin</a:t>
            </a:r>
            <a:r>
              <a:rPr lang="tr-TR" sz="2400" b="1" i="1" kern="0" dirty="0">
                <a:latin typeface="+mn-lt"/>
              </a:rPr>
              <a:t> o işi yapacağından emindi</a:t>
            </a:r>
            <a:r>
              <a:rPr lang="tr-TR" sz="2400" b="1" i="1" kern="0" dirty="0" smtClean="0">
                <a:latin typeface="+mn-lt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tr-TR" sz="2400" b="1" i="1" kern="0" dirty="0" smtClean="0"/>
              <a:t>    </a:t>
            </a:r>
            <a:r>
              <a:rPr lang="tr-TR" sz="2400" b="1" i="1" kern="0" dirty="0" smtClean="0">
                <a:latin typeface="+mn-lt"/>
              </a:rPr>
              <a:t> </a:t>
            </a:r>
            <a:r>
              <a:rPr lang="tr-TR" sz="2400" b="1" i="1" kern="0" dirty="0">
                <a:latin typeface="+mn-lt"/>
              </a:rPr>
              <a:t>HERHANGİ BİRİ o işi yapabilirdi ama HİÇKİMSE yapmadı.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tr-TR" sz="2400" b="1" i="1" kern="0" dirty="0">
                <a:latin typeface="+mn-lt"/>
              </a:rPr>
              <a:t>	BİRİSİ buna çok kızdı, çünkü bu </a:t>
            </a:r>
            <a:r>
              <a:rPr lang="tr-TR" sz="2400" b="1" i="1" kern="0" dirty="0" err="1">
                <a:latin typeface="+mn-lt"/>
              </a:rPr>
              <a:t>HERKES'in</a:t>
            </a:r>
            <a:r>
              <a:rPr lang="tr-TR" sz="2400" b="1" i="1" kern="0" dirty="0">
                <a:latin typeface="+mn-lt"/>
              </a:rPr>
              <a:t> işi idi. </a:t>
            </a:r>
            <a:endParaRPr lang="tr-TR" sz="2400" b="1" i="1" kern="0" dirty="0" smtClean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tr-TR" sz="2400" b="1" i="1" kern="0" dirty="0" smtClean="0"/>
              <a:t>    </a:t>
            </a:r>
            <a:r>
              <a:rPr lang="tr-TR" sz="2400" b="1" i="1" kern="0" dirty="0" smtClean="0">
                <a:latin typeface="+mn-lt"/>
              </a:rPr>
              <a:t>HERKES</a:t>
            </a:r>
            <a:r>
              <a:rPr lang="tr-TR" sz="2400" b="1" i="1" kern="0" dirty="0">
                <a:latin typeface="+mn-lt"/>
              </a:rPr>
              <a:t>, </a:t>
            </a:r>
            <a:r>
              <a:rPr lang="tr-TR" sz="2400" b="1" i="1" kern="0" dirty="0" smtClean="0">
                <a:latin typeface="+mn-lt"/>
              </a:rPr>
              <a:t>HERHANGİ </a:t>
            </a:r>
            <a:r>
              <a:rPr lang="tr-TR" sz="2400" b="1" i="1" kern="0" dirty="0" err="1">
                <a:latin typeface="+mn-lt"/>
              </a:rPr>
              <a:t>BİRİ'nin</a:t>
            </a:r>
            <a:r>
              <a:rPr lang="tr-TR" sz="2400" b="1" i="1" kern="0" dirty="0">
                <a:latin typeface="+mn-lt"/>
              </a:rPr>
              <a:t> o işi yapabileceğini düşündü, fakat HİÇKİMSE, </a:t>
            </a:r>
            <a:r>
              <a:rPr lang="tr-TR" sz="2400" b="1" i="1" kern="0" dirty="0" err="1">
                <a:latin typeface="+mn-lt"/>
              </a:rPr>
              <a:t>HERKES'in</a:t>
            </a:r>
            <a:r>
              <a:rPr lang="tr-TR" sz="2400" b="1" i="1" kern="0" dirty="0">
                <a:latin typeface="+mn-lt"/>
              </a:rPr>
              <a:t> </a:t>
            </a:r>
            <a:r>
              <a:rPr lang="tr-TR" sz="2400" b="1" i="1" kern="0" dirty="0" smtClean="0">
                <a:latin typeface="+mn-lt"/>
              </a:rPr>
              <a:t>yapmadığını </a:t>
            </a:r>
            <a:r>
              <a:rPr lang="tr-TR" sz="2400" b="1" i="1" kern="0" dirty="0" err="1">
                <a:latin typeface="+mn-lt"/>
              </a:rPr>
              <a:t>farketmedi</a:t>
            </a:r>
            <a:r>
              <a:rPr lang="tr-TR" sz="2400" b="1" i="1" kern="0" dirty="0">
                <a:latin typeface="+mn-lt"/>
              </a:rPr>
              <a:t>. </a:t>
            </a:r>
            <a:endParaRPr lang="tr-TR" sz="2400" b="1" i="1" kern="0" dirty="0" smtClean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tr-TR" sz="2400" b="1" i="1" kern="0" dirty="0" smtClean="0"/>
              <a:t>    </a:t>
            </a:r>
            <a:r>
              <a:rPr lang="tr-TR" sz="2400" b="1" i="1" kern="0" dirty="0" smtClean="0">
                <a:latin typeface="+mn-lt"/>
              </a:rPr>
              <a:t>HERHANGİ </a:t>
            </a:r>
            <a:r>
              <a:rPr lang="tr-TR" sz="2400" b="1" i="1" kern="0" dirty="0" err="1">
                <a:latin typeface="+mn-lt"/>
              </a:rPr>
              <a:t>BİRİ'nin</a:t>
            </a:r>
            <a:r>
              <a:rPr lang="tr-TR" sz="2400" b="1" i="1" kern="0" dirty="0">
                <a:latin typeface="+mn-lt"/>
              </a:rPr>
              <a:t> yapabileceği işi HİÇKİMSE yapmayınca, HERKES </a:t>
            </a:r>
            <a:r>
              <a:rPr lang="tr-TR" sz="2400" b="1" i="1" kern="0" dirty="0" err="1">
                <a:latin typeface="+mn-lt"/>
              </a:rPr>
              <a:t>BİRİSİ'ni</a:t>
            </a:r>
            <a:r>
              <a:rPr lang="tr-TR" sz="2400" b="1" i="1" kern="0" dirty="0">
                <a:latin typeface="+mn-lt"/>
              </a:rPr>
              <a:t> suçladı.</a:t>
            </a:r>
          </a:p>
        </p:txBody>
      </p:sp>
      <p:pic>
        <p:nvPicPr>
          <p:cNvPr id="14341" name="Picture 3" descr="j02330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2420938"/>
            <a:ext cx="2574925" cy="26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Teşekkürler……                        </a:t>
            </a:r>
            <a:r>
              <a:rPr lang="tr-TR" dirty="0" smtClean="0">
                <a:sym typeface="Wingdings" pitchFamily="2" charset="2"/>
              </a:rPr>
              <a:t>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Sormak istedikleriniz olursa :</a:t>
            </a:r>
          </a:p>
          <a:p>
            <a:endParaRPr lang="tr-TR" sz="2800" dirty="0" smtClean="0"/>
          </a:p>
          <a:p>
            <a:pPr algn="ctr"/>
            <a:r>
              <a:rPr lang="tr-TR" sz="2800" dirty="0" smtClean="0"/>
              <a:t>BURÇİN YUMRUKÇU / Mak. Müh.</a:t>
            </a:r>
          </a:p>
          <a:p>
            <a:pPr algn="ctr"/>
            <a:r>
              <a:rPr lang="tr-TR" sz="2800" dirty="0" smtClean="0"/>
              <a:t>Ofis    : 0 212-347 08 65</a:t>
            </a:r>
          </a:p>
          <a:p>
            <a:pPr algn="ctr"/>
            <a:r>
              <a:rPr lang="tr-TR" sz="2800" dirty="0" smtClean="0"/>
              <a:t>Cep    :0 533-463 69 50</a:t>
            </a:r>
          </a:p>
          <a:p>
            <a:pPr algn="ctr"/>
            <a:r>
              <a:rPr lang="tr-TR" sz="2800" dirty="0" err="1" smtClean="0"/>
              <a:t>Email</a:t>
            </a:r>
            <a:r>
              <a:rPr lang="tr-TR" sz="2800" dirty="0" smtClean="0"/>
              <a:t> </a:t>
            </a:r>
            <a:r>
              <a:rPr lang="tr-TR" sz="2800" smtClean="0"/>
              <a:t>: </a:t>
            </a:r>
            <a:r>
              <a:rPr lang="tr-TR" sz="2800" smtClean="0">
                <a:hlinkClick r:id="rId2"/>
              </a:rPr>
              <a:t>by@bva.tc</a:t>
            </a:r>
            <a:r>
              <a:rPr lang="tr-TR" sz="2800" smtClean="0"/>
              <a:t> </a:t>
            </a:r>
            <a:endParaRPr lang="tr-TR" sz="2800" dirty="0" smtClean="0"/>
          </a:p>
          <a:p>
            <a:pPr algn="ctr">
              <a:buNone/>
            </a:pPr>
            <a:r>
              <a:rPr lang="tr-TR" sz="2800" dirty="0" smtClean="0"/>
              <a:t> </a:t>
            </a:r>
            <a:endParaRPr lang="tr-TR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zh-CN" sz="2800" b="1" dirty="0" smtClean="0"/>
              <a:t>Ulusal Standardizasyon Kuruluşları</a:t>
            </a:r>
            <a:endParaRPr lang="en-US" sz="2800" b="1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017713"/>
            <a:ext cx="4876800" cy="392588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tr-TR" altLang="zh-CN" sz="2400" b="1" dirty="0" smtClean="0"/>
              <a:t>TSE</a:t>
            </a:r>
            <a:r>
              <a:rPr lang="tr-TR" altLang="zh-CN" sz="2400" dirty="0" smtClean="0"/>
              <a:t>, Türk </a:t>
            </a:r>
            <a:r>
              <a:rPr lang="tr-TR" altLang="zh-CN" sz="2400" dirty="0" err="1" smtClean="0"/>
              <a:t>Standardları</a:t>
            </a:r>
            <a:r>
              <a:rPr lang="tr-TR" altLang="zh-CN" sz="2400" dirty="0" smtClean="0"/>
              <a:t> Enstitüsü</a:t>
            </a:r>
          </a:p>
          <a:p>
            <a:pPr eaLnBrk="1" hangingPunct="1">
              <a:lnSpc>
                <a:spcPct val="80000"/>
              </a:lnSpc>
            </a:pPr>
            <a:r>
              <a:rPr lang="tr-TR" altLang="zh-CN" sz="2400" b="1" dirty="0" smtClean="0"/>
              <a:t>BSI</a:t>
            </a:r>
            <a:r>
              <a:rPr lang="tr-TR" altLang="zh-CN" sz="2400" dirty="0" smtClean="0"/>
              <a:t>, </a:t>
            </a:r>
            <a:r>
              <a:rPr lang="tr-TR" altLang="zh-CN" sz="2400" dirty="0" err="1" smtClean="0"/>
              <a:t>British</a:t>
            </a:r>
            <a:r>
              <a:rPr lang="tr-TR" altLang="zh-CN" sz="2400" dirty="0" smtClean="0"/>
              <a:t> </a:t>
            </a:r>
            <a:r>
              <a:rPr lang="tr-TR" altLang="zh-CN" sz="2400" dirty="0" err="1" smtClean="0"/>
              <a:t>Standards</a:t>
            </a:r>
            <a:r>
              <a:rPr lang="tr-TR" altLang="zh-CN" sz="2400" dirty="0" smtClean="0"/>
              <a:t> </a:t>
            </a:r>
            <a:r>
              <a:rPr lang="tr-TR" altLang="zh-CN" sz="2400" dirty="0" err="1" smtClean="0"/>
              <a:t>Institution</a:t>
            </a:r>
            <a:r>
              <a:rPr lang="tr-TR" altLang="zh-CN" sz="2400" dirty="0" smtClean="0"/>
              <a:t>, İngiltere</a:t>
            </a:r>
            <a:r>
              <a:rPr lang="tr-TR" altLang="zh-CN" sz="2400" b="1" dirty="0" smtClean="0"/>
              <a:t>	</a:t>
            </a:r>
          </a:p>
          <a:p>
            <a:pPr eaLnBrk="1" hangingPunct="1">
              <a:lnSpc>
                <a:spcPct val="80000"/>
              </a:lnSpc>
            </a:pPr>
            <a:r>
              <a:rPr lang="tr-TR" altLang="zh-CN" sz="2400" b="1" dirty="0" smtClean="0"/>
              <a:t>ANSI</a:t>
            </a:r>
            <a:r>
              <a:rPr lang="tr-TR" altLang="zh-CN" sz="2400" dirty="0" smtClean="0"/>
              <a:t>, </a:t>
            </a:r>
            <a:r>
              <a:rPr lang="tr-TR" altLang="zh-CN" sz="2400" dirty="0" err="1" smtClean="0"/>
              <a:t>American</a:t>
            </a:r>
            <a:r>
              <a:rPr lang="tr-TR" altLang="zh-CN" sz="2400" dirty="0" smtClean="0"/>
              <a:t> </a:t>
            </a:r>
            <a:r>
              <a:rPr lang="tr-TR" altLang="zh-CN" sz="2400" dirty="0" err="1" smtClean="0"/>
              <a:t>National</a:t>
            </a:r>
            <a:r>
              <a:rPr lang="tr-TR" altLang="zh-CN" sz="2400" dirty="0" smtClean="0"/>
              <a:t> </a:t>
            </a:r>
            <a:r>
              <a:rPr lang="tr-TR" altLang="zh-CN" sz="2400" dirty="0" err="1" smtClean="0"/>
              <a:t>Standards</a:t>
            </a:r>
            <a:r>
              <a:rPr lang="tr-TR" altLang="zh-CN" sz="2400" dirty="0" smtClean="0"/>
              <a:t> </a:t>
            </a:r>
            <a:r>
              <a:rPr lang="tr-TR" altLang="zh-CN" sz="2400" dirty="0" err="1" smtClean="0"/>
              <a:t>Institute</a:t>
            </a:r>
            <a:r>
              <a:rPr lang="tr-TR" altLang="zh-CN" sz="2400" dirty="0" smtClean="0"/>
              <a:t>, ABD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tr-TR" altLang="zh-CN" sz="2400" b="1" dirty="0" smtClean="0"/>
              <a:t>JISC</a:t>
            </a:r>
            <a:r>
              <a:rPr lang="tr-TR" altLang="zh-CN" sz="2400" dirty="0" smtClean="0"/>
              <a:t>, </a:t>
            </a:r>
            <a:r>
              <a:rPr lang="tr-TR" altLang="zh-CN" sz="2400" dirty="0" err="1" smtClean="0"/>
              <a:t>Japanese</a:t>
            </a:r>
            <a:r>
              <a:rPr lang="tr-TR" altLang="zh-CN" sz="2400" dirty="0" smtClean="0"/>
              <a:t> </a:t>
            </a:r>
            <a:r>
              <a:rPr lang="tr-TR" altLang="zh-CN" sz="2400" dirty="0" err="1" smtClean="0"/>
              <a:t>Industrial</a:t>
            </a:r>
            <a:r>
              <a:rPr lang="tr-TR" altLang="zh-CN" sz="2400" dirty="0" smtClean="0"/>
              <a:t> </a:t>
            </a:r>
            <a:r>
              <a:rPr lang="tr-TR" altLang="zh-CN" sz="2400" dirty="0" err="1" smtClean="0"/>
              <a:t>Standards</a:t>
            </a:r>
            <a:r>
              <a:rPr lang="tr-TR" altLang="zh-CN" sz="2400" dirty="0" smtClean="0"/>
              <a:t> </a:t>
            </a:r>
            <a:r>
              <a:rPr lang="tr-TR" altLang="zh-CN" sz="2400" dirty="0" err="1" smtClean="0"/>
              <a:t>Committee</a:t>
            </a:r>
            <a:r>
              <a:rPr lang="tr-TR" altLang="zh-CN" sz="2400" dirty="0" smtClean="0"/>
              <a:t>, Japonya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zh-CN" sz="2400" b="1" dirty="0" smtClean="0"/>
              <a:t>DIN</a:t>
            </a:r>
            <a:r>
              <a:rPr lang="tr-TR" altLang="zh-CN" sz="2400" dirty="0" smtClean="0"/>
              <a:t>, </a:t>
            </a:r>
            <a:r>
              <a:rPr lang="tr-TR" altLang="zh-CN" sz="2400" dirty="0" err="1" smtClean="0"/>
              <a:t>Deutsches</a:t>
            </a:r>
            <a:r>
              <a:rPr lang="tr-TR" altLang="zh-CN" sz="2400" dirty="0" smtClean="0"/>
              <a:t> </a:t>
            </a:r>
            <a:r>
              <a:rPr lang="tr-TR" altLang="zh-CN" sz="2400" dirty="0" err="1" smtClean="0"/>
              <a:t>Institut</a:t>
            </a:r>
            <a:r>
              <a:rPr lang="tr-TR" altLang="zh-CN" sz="2400" dirty="0" smtClean="0"/>
              <a:t> </a:t>
            </a:r>
            <a:r>
              <a:rPr lang="tr-TR" altLang="zh-CN" sz="2400" dirty="0" err="1" smtClean="0"/>
              <a:t>für</a:t>
            </a:r>
            <a:r>
              <a:rPr lang="tr-TR" altLang="zh-CN" sz="2400" dirty="0" smtClean="0"/>
              <a:t> </a:t>
            </a:r>
            <a:r>
              <a:rPr lang="tr-TR" altLang="zh-CN" sz="2400" dirty="0" err="1" smtClean="0"/>
              <a:t>Normung</a:t>
            </a:r>
            <a:r>
              <a:rPr lang="tr-TR" altLang="zh-CN" sz="2400" dirty="0" smtClean="0"/>
              <a:t>, Almanya</a:t>
            </a:r>
          </a:p>
          <a:p>
            <a:pPr eaLnBrk="1" hangingPunct="1">
              <a:lnSpc>
                <a:spcPct val="80000"/>
              </a:lnSpc>
            </a:pPr>
            <a:r>
              <a:rPr lang="tr-TR" altLang="zh-CN" sz="2400" b="1" dirty="0" smtClean="0"/>
              <a:t>AFNOR</a:t>
            </a:r>
            <a:r>
              <a:rPr lang="tr-TR" altLang="zh-CN" sz="2400" dirty="0" smtClean="0"/>
              <a:t>, </a:t>
            </a:r>
            <a:r>
              <a:rPr lang="tr-TR" altLang="zh-CN" sz="2400" dirty="0" err="1" smtClean="0"/>
              <a:t>Association</a:t>
            </a:r>
            <a:r>
              <a:rPr lang="tr-TR" altLang="zh-CN" sz="2400" dirty="0" smtClean="0"/>
              <a:t> </a:t>
            </a:r>
            <a:r>
              <a:rPr lang="tr-TR" altLang="zh-CN" sz="2400" dirty="0" err="1" smtClean="0"/>
              <a:t>Française</a:t>
            </a:r>
            <a:r>
              <a:rPr lang="tr-TR" altLang="zh-CN" sz="2400" dirty="0" smtClean="0"/>
              <a:t> de </a:t>
            </a:r>
            <a:r>
              <a:rPr lang="tr-TR" altLang="zh-CN" sz="2400" dirty="0" err="1" smtClean="0"/>
              <a:t>Normalisation</a:t>
            </a:r>
            <a:r>
              <a:rPr lang="tr-TR" altLang="zh-CN" sz="2400" dirty="0" smtClean="0"/>
              <a:t>, Fransa</a:t>
            </a:r>
          </a:p>
        </p:txBody>
      </p:sp>
      <p:pic>
        <p:nvPicPr>
          <p:cNvPr id="1029" name="Picture 5" descr="TSE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934200" y="2133600"/>
            <a:ext cx="1066800" cy="609600"/>
          </a:xfrm>
          <a:noFill/>
        </p:spPr>
      </p:pic>
      <p:pic>
        <p:nvPicPr>
          <p:cNvPr id="1030" name="Picture 6" descr="JISC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7315200" y="4267200"/>
            <a:ext cx="1295400" cy="457200"/>
          </a:xfrm>
          <a:noFill/>
        </p:spPr>
      </p:pic>
      <p:sp>
        <p:nvSpPr>
          <p:cNvPr id="1032" name="Altbilgi Yer Tutucusu 6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76200"/>
            <a:ext cx="1303784" cy="2889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033" name="Slayt Numarası Yer Tutucusu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2A314D-6D32-4DA7-AEDE-6B2B8A0F168A}" type="slidenum">
              <a:rPr lang="en-US" smtClean="0">
                <a:solidFill>
                  <a:schemeClr val="tx1"/>
                </a:solidFill>
              </a:rPr>
              <a:pPr/>
              <a:t>3</a:t>
            </a:fld>
            <a:endParaRPr lang="en-US" smtClean="0">
              <a:solidFill>
                <a:schemeClr val="tx1"/>
              </a:solidFill>
            </a:endParaRPr>
          </a:p>
        </p:txBody>
      </p:sp>
      <p:pic>
        <p:nvPicPr>
          <p:cNvPr id="1034" name="Picture 8" descr="bsi_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32004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9" descr="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2600" y="2971800"/>
            <a:ext cx="152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0" descr="logo_DI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38800" y="4114800"/>
            <a:ext cx="1143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12"/>
          <p:cNvGraphicFramePr>
            <a:graphicFrameLocks noChangeAspect="1"/>
          </p:cNvGraphicFramePr>
          <p:nvPr/>
        </p:nvGraphicFramePr>
        <p:xfrm>
          <a:off x="5562600" y="5257800"/>
          <a:ext cx="12763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Photo Editor Photo" r:id="rId9" imgW="1276190" imgH="457143" progId="">
                  <p:embed/>
                </p:oleObj>
              </mc:Choice>
              <mc:Fallback>
                <p:oleObj name="Photo Editor Photo" r:id="rId9" imgW="1276190" imgH="457143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5257800"/>
                        <a:ext cx="127635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7" name="Rectangle 15"/>
          <p:cNvSpPr>
            <a:spLocks noChangeArrowheads="1"/>
          </p:cNvSpPr>
          <p:nvPr/>
        </p:nvSpPr>
        <p:spPr bwMode="auto">
          <a:xfrm>
            <a:off x="25400" y="29337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1038" name="Rectangle 16"/>
          <p:cNvSpPr>
            <a:spLocks noChangeArrowheads="1"/>
          </p:cNvSpPr>
          <p:nvPr/>
        </p:nvSpPr>
        <p:spPr bwMode="auto">
          <a:xfrm>
            <a:off x="4505325" y="2933700"/>
            <a:ext cx="184150" cy="534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sz="1100">
                <a:latin typeface="Arial" charset="0"/>
                <a:cs typeface="Times New Roman" pitchFamily="18" charset="0"/>
              </a:rPr>
              <a:t/>
            </a:r>
            <a:br>
              <a:rPr lang="fr-FR" sz="1100">
                <a:latin typeface="Arial" charset="0"/>
                <a:cs typeface="Times New Roman" pitchFamily="18" charset="0"/>
              </a:rPr>
            </a:br>
            <a:endParaRPr lang="fr-FR" sz="18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50963" y="0"/>
            <a:ext cx="7793037" cy="1462088"/>
          </a:xfrm>
        </p:spPr>
        <p:txBody>
          <a:bodyPr/>
          <a:lstStyle/>
          <a:p>
            <a:pPr eaLnBrk="1" hangingPunct="1"/>
            <a:r>
              <a:rPr lang="tr-TR" altLang="zh-CN" sz="2800" b="1" smtClean="0"/>
              <a:t>Avrupa  Standardizasyon Kuruluşları</a:t>
            </a:r>
            <a:endParaRPr lang="en-US" sz="2800" b="1" smtClean="0"/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017713"/>
            <a:ext cx="5562600" cy="4114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altLang="zh-CN" sz="1400" b="1" dirty="0" smtClean="0"/>
              <a:t>	</a:t>
            </a:r>
            <a:endParaRPr lang="tr-TR" altLang="zh-CN" sz="14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altLang="zh-CN" sz="2400" dirty="0" smtClean="0"/>
              <a:t>CEN, Avrupa  Standardizasyon Komitesi- </a:t>
            </a:r>
            <a:r>
              <a:rPr lang="tr-TR" altLang="zh-CN" sz="2400" dirty="0" err="1" smtClean="0"/>
              <a:t>European</a:t>
            </a:r>
            <a:r>
              <a:rPr lang="tr-TR" altLang="zh-CN" sz="2400" dirty="0" smtClean="0"/>
              <a:t> </a:t>
            </a:r>
            <a:r>
              <a:rPr lang="tr-TR" altLang="zh-CN" sz="2400" dirty="0" err="1" smtClean="0"/>
              <a:t>Committee</a:t>
            </a:r>
            <a:r>
              <a:rPr lang="tr-TR" altLang="zh-CN" sz="2400" dirty="0" smtClean="0"/>
              <a:t> </a:t>
            </a:r>
            <a:r>
              <a:rPr lang="tr-TR" altLang="zh-CN" sz="2400" dirty="0" err="1" smtClean="0"/>
              <a:t>for</a:t>
            </a:r>
            <a:r>
              <a:rPr lang="tr-TR" altLang="zh-CN" sz="2400" dirty="0" smtClean="0"/>
              <a:t> </a:t>
            </a:r>
            <a:r>
              <a:rPr lang="tr-TR" altLang="zh-CN" sz="2400" dirty="0" err="1" smtClean="0"/>
              <a:t>Standardization</a:t>
            </a:r>
            <a:r>
              <a:rPr lang="en-US" altLang="zh-CN" sz="2400" dirty="0" smtClean="0"/>
              <a:t> </a:t>
            </a:r>
            <a:endParaRPr lang="tr-TR" altLang="zh-CN" sz="24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tr-TR" altLang="zh-CN" sz="24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altLang="zh-CN" sz="2400" dirty="0" smtClean="0"/>
              <a:t>CENELEC, Avrupa Elektroteknik   Standardizasyon Komitesi- </a:t>
            </a:r>
            <a:r>
              <a:rPr lang="tr-TR" altLang="zh-CN" sz="2400" dirty="0" err="1" smtClean="0"/>
              <a:t>European</a:t>
            </a:r>
            <a:r>
              <a:rPr lang="tr-TR" altLang="zh-CN" sz="2400" dirty="0" smtClean="0"/>
              <a:t> </a:t>
            </a:r>
            <a:r>
              <a:rPr lang="tr-TR" altLang="zh-CN" sz="2400" dirty="0" err="1" smtClean="0"/>
              <a:t>Committee</a:t>
            </a:r>
            <a:r>
              <a:rPr lang="tr-TR" altLang="zh-CN" sz="2400" dirty="0" smtClean="0"/>
              <a:t> </a:t>
            </a:r>
            <a:r>
              <a:rPr lang="tr-TR" altLang="zh-CN" sz="2400" dirty="0" err="1" smtClean="0"/>
              <a:t>for</a:t>
            </a:r>
            <a:r>
              <a:rPr lang="tr-TR" altLang="zh-CN" sz="2400" dirty="0" smtClean="0"/>
              <a:t> </a:t>
            </a:r>
            <a:r>
              <a:rPr lang="tr-TR" altLang="zh-CN" sz="2400" dirty="0" err="1" smtClean="0"/>
              <a:t>Electrotechnical</a:t>
            </a:r>
            <a:r>
              <a:rPr lang="tr-TR" altLang="zh-CN" sz="2400" dirty="0" smtClean="0"/>
              <a:t> </a:t>
            </a:r>
            <a:r>
              <a:rPr lang="tr-TR" altLang="zh-CN" sz="2400" dirty="0" err="1" smtClean="0"/>
              <a:t>Standardization</a:t>
            </a:r>
            <a:r>
              <a:rPr lang="tr-TR" altLang="zh-CN" sz="2400" dirty="0" smtClean="0"/>
              <a:t>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tr-TR" altLang="zh-CN" sz="24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altLang="zh-CN" sz="2400" dirty="0" smtClean="0"/>
              <a:t>ETSI, Avrupa </a:t>
            </a:r>
            <a:r>
              <a:rPr lang="tr-TR" altLang="zh-CN" sz="2400" dirty="0" err="1" smtClean="0"/>
              <a:t>Telekominikasyon</a:t>
            </a:r>
            <a:r>
              <a:rPr lang="tr-TR" altLang="zh-CN" sz="2400" dirty="0" smtClean="0"/>
              <a:t> Standardlar Enstitüsü-</a:t>
            </a:r>
            <a:r>
              <a:rPr lang="tr-TR" altLang="zh-CN" sz="2400" dirty="0" err="1" smtClean="0"/>
              <a:t>European</a:t>
            </a:r>
            <a:r>
              <a:rPr lang="tr-TR" altLang="zh-CN" sz="2400" dirty="0" smtClean="0"/>
              <a:t> </a:t>
            </a:r>
            <a:r>
              <a:rPr lang="tr-TR" altLang="zh-CN" sz="2400" dirty="0" err="1" smtClean="0"/>
              <a:t>Telecommunications</a:t>
            </a:r>
            <a:r>
              <a:rPr lang="tr-TR" altLang="zh-CN" sz="2400" dirty="0" smtClean="0"/>
              <a:t> </a:t>
            </a:r>
            <a:r>
              <a:rPr lang="tr-TR" altLang="zh-CN" sz="2400" dirty="0" err="1" smtClean="0"/>
              <a:t>Standards</a:t>
            </a:r>
            <a:r>
              <a:rPr lang="tr-TR" altLang="zh-CN" sz="2400" dirty="0" smtClean="0"/>
              <a:t> </a:t>
            </a:r>
            <a:r>
              <a:rPr lang="tr-TR" altLang="zh-CN" sz="2400" dirty="0" err="1" smtClean="0"/>
              <a:t>Institute</a:t>
            </a:r>
            <a:r>
              <a:rPr lang="en-US" altLang="zh-CN" sz="2400" dirty="0" smtClean="0"/>
              <a:t> </a:t>
            </a:r>
            <a:endParaRPr lang="en-US" sz="2400" dirty="0" smtClean="0">
              <a:ea typeface="宋体" pitchFamily="2" charset="-122"/>
            </a:endParaRPr>
          </a:p>
        </p:txBody>
      </p:sp>
      <p:pic>
        <p:nvPicPr>
          <p:cNvPr id="11268" name="Picture 5" descr="cen-logo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248400" y="1981200"/>
            <a:ext cx="2724150" cy="914400"/>
          </a:xfrm>
          <a:noFill/>
        </p:spPr>
      </p:pic>
      <p:pic>
        <p:nvPicPr>
          <p:cNvPr id="11269" name="Picture 6" descr="logo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858000" y="3429000"/>
            <a:ext cx="1851025" cy="609600"/>
          </a:xfrm>
          <a:noFill/>
        </p:spPr>
      </p:pic>
      <p:sp>
        <p:nvSpPr>
          <p:cNvPr id="2" name="Veri Yer Tutucusu 5"/>
          <p:cNvSpPr>
            <a:spLocks noGrp="1"/>
          </p:cNvSpPr>
          <p:nvPr>
            <p:ph type="dt" sz="quarter" idx="10"/>
          </p:nvPr>
        </p:nvSpPr>
        <p:spPr>
          <a:xfrm>
            <a:off x="990600" y="6477000"/>
            <a:ext cx="1600200" cy="24447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dirty="0" smtClean="0"/>
          </a:p>
        </p:txBody>
      </p:sp>
      <p:sp>
        <p:nvSpPr>
          <p:cNvPr id="11272" name="Slayt Numarası Yer Tutucusu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49CD3BF-0F3B-4FBD-B29F-F3B22A992384}" type="slidenum">
              <a:rPr lang="en-US" smtClean="0">
                <a:solidFill>
                  <a:schemeClr val="tx1"/>
                </a:solidFill>
              </a:rPr>
              <a:pPr/>
              <a:t>4</a:t>
            </a:fld>
            <a:endParaRPr lang="en-US" smtClean="0">
              <a:solidFill>
                <a:schemeClr val="tx1"/>
              </a:solidFill>
            </a:endParaRPr>
          </a:p>
        </p:txBody>
      </p:sp>
      <p:pic>
        <p:nvPicPr>
          <p:cNvPr id="11273" name="Picture 8" descr="Logetsi_hom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724400"/>
            <a:ext cx="220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zh-CN" sz="2800" b="1" smtClean="0"/>
              <a:t>Uluslararası Standardizasyon Kuruluşları</a:t>
            </a:r>
            <a:endParaRPr lang="en-US" sz="2800" b="1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133600"/>
            <a:ext cx="6629400" cy="3581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altLang="zh-CN" sz="2400" smtClean="0"/>
              <a:t>ISO, Uluslararası Standardizasyon Teşkilatı- International Organization for Standardization,</a:t>
            </a:r>
            <a:r>
              <a:rPr lang="en-US" altLang="zh-CN" sz="2400" smtClean="0"/>
              <a:t> </a:t>
            </a:r>
            <a:endParaRPr lang="tr-TR" altLang="zh-CN" sz="2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tr-TR" altLang="zh-CN" sz="2400" smtClean="0"/>
          </a:p>
          <a:p>
            <a:pPr eaLnBrk="1" hangingPunct="1">
              <a:lnSpc>
                <a:spcPct val="90000"/>
              </a:lnSpc>
            </a:pPr>
            <a:r>
              <a:rPr lang="tr-TR" altLang="zh-CN" sz="2400" smtClean="0"/>
              <a:t>IEC, Uluslararası Elektroteknik Komisyonu-International Electrotechnical Commission,</a:t>
            </a:r>
          </a:p>
          <a:p>
            <a:pPr eaLnBrk="1" hangingPunct="1">
              <a:lnSpc>
                <a:spcPct val="90000"/>
              </a:lnSpc>
            </a:pPr>
            <a:endParaRPr lang="tr-TR" altLang="zh-CN" sz="2400" smtClean="0"/>
          </a:p>
          <a:p>
            <a:pPr eaLnBrk="1" hangingPunct="1">
              <a:lnSpc>
                <a:spcPct val="90000"/>
              </a:lnSpc>
            </a:pPr>
            <a:r>
              <a:rPr lang="tr-TR" altLang="zh-CN" sz="2400" smtClean="0"/>
              <a:t>ITU, Uluslararası Telekomünikasyon Birliği-International Telecommunication Union</a:t>
            </a:r>
            <a:r>
              <a:rPr lang="en-US" altLang="zh-CN" sz="2400" smtClean="0"/>
              <a:t> </a:t>
            </a:r>
            <a:endParaRPr lang="en-US" sz="2400" smtClean="0">
              <a:ea typeface="宋体" pitchFamily="2" charset="-122"/>
            </a:endParaRPr>
          </a:p>
        </p:txBody>
      </p:sp>
      <p:pic>
        <p:nvPicPr>
          <p:cNvPr id="12292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00" y="2057400"/>
            <a:ext cx="790575" cy="685800"/>
          </a:xfrm>
          <a:noFill/>
        </p:spPr>
      </p:pic>
      <p:pic>
        <p:nvPicPr>
          <p:cNvPr id="12293" name="Picture 12" descr="logo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620000" y="3657600"/>
            <a:ext cx="990600" cy="838200"/>
          </a:xfrm>
          <a:noFill/>
        </p:spPr>
      </p:pic>
      <p:sp>
        <p:nvSpPr>
          <p:cNvPr id="12295" name="Altbilgi Yer Tutucusu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2296" name="Slayt Numarası Yer Tutucusu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FDE7E3-AF57-4763-95AE-EA1E03C7378F}" type="slidenum">
              <a:rPr lang="en-US" smtClean="0">
                <a:solidFill>
                  <a:schemeClr val="tx1"/>
                </a:solidFill>
              </a:rPr>
              <a:pPr/>
              <a:t>5</a:t>
            </a:fld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r-TR"/>
          </a:p>
        </p:txBody>
      </p:sp>
      <p:pic>
        <p:nvPicPr>
          <p:cNvPr id="12298" name="Picture 14" descr="ITU-official-logo_7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5105400"/>
            <a:ext cx="83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zh-CN" sz="2800" b="1" smtClean="0"/>
              <a:t>CEN-İdari Yapı</a:t>
            </a:r>
            <a:endParaRPr lang="en-US" sz="2800" b="1" smtClean="0"/>
          </a:p>
        </p:txBody>
      </p:sp>
      <p:sp>
        <p:nvSpPr>
          <p:cNvPr id="41987" name="Veri Yer Tutucusu 3"/>
          <p:cNvSpPr>
            <a:spLocks noGrp="1"/>
          </p:cNvSpPr>
          <p:nvPr>
            <p:ph type="dt" sz="quarter" idx="10"/>
          </p:nvPr>
        </p:nvSpPr>
        <p:spPr bwMode="auto">
          <a:xfrm>
            <a:off x="762000" y="6477000"/>
            <a:ext cx="1828800" cy="2444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4B1C05B-F6DE-42D0-9EC2-33AD4DCD1974}" type="datetime1">
              <a:rPr lang="tr-TR" smtClean="0">
                <a:solidFill>
                  <a:schemeClr val="tx1"/>
                </a:solidFill>
              </a:rPr>
              <a:pPr/>
              <a:t>14.10.2017</a:t>
            </a:fld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41988" name="Altbilgi Yer Tutucusu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1989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E75622-7FFE-4CF1-A86B-E765137FFF41}" type="slidenum">
              <a:rPr lang="en-US" smtClean="0">
                <a:solidFill>
                  <a:schemeClr val="tx1"/>
                </a:solidFill>
              </a:rPr>
              <a:pPr/>
              <a:t>6</a:t>
            </a:fld>
            <a:endParaRPr lang="en-US" smtClean="0">
              <a:solidFill>
                <a:schemeClr val="tx1"/>
              </a:solidFill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788988" y="1016000"/>
            <a:ext cx="7135812" cy="5232400"/>
            <a:chOff x="2198" y="1646"/>
            <a:chExt cx="7200" cy="5616"/>
          </a:xfrm>
        </p:grpSpPr>
        <p:sp>
          <p:nvSpPr>
            <p:cNvPr id="41991" name="AutoShape 5"/>
            <p:cNvSpPr>
              <a:spLocks noChangeAspect="1" noChangeArrowheads="1"/>
            </p:cNvSpPr>
            <p:nvPr/>
          </p:nvSpPr>
          <p:spPr bwMode="auto">
            <a:xfrm>
              <a:off x="2198" y="1646"/>
              <a:ext cx="7200" cy="5616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1992" name="Rectangle 6"/>
            <p:cNvSpPr>
              <a:spLocks noChangeArrowheads="1"/>
            </p:cNvSpPr>
            <p:nvPr/>
          </p:nvSpPr>
          <p:spPr bwMode="auto">
            <a:xfrm>
              <a:off x="4330" y="1790"/>
              <a:ext cx="2044" cy="100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100" b="1">
                  <a:latin typeface="Arial Narrow" pitchFamily="34" charset="0"/>
                </a:rPr>
                <a:t>GENEL KURUL (AG)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100">
                  <a:latin typeface="Arial Narrow" pitchFamily="34" charset="0"/>
                </a:rPr>
                <a:t>3</a:t>
              </a:r>
              <a:r>
                <a:rPr lang="tr-TR" sz="1100">
                  <a:latin typeface="Arial Narrow" pitchFamily="34" charset="0"/>
                </a:rPr>
                <a:t>2</a:t>
              </a:r>
              <a:r>
                <a:rPr lang="en-US" sz="1100">
                  <a:latin typeface="Arial Narrow" pitchFamily="34" charset="0"/>
                </a:rPr>
                <a:t> Ulusal üye (1 üye – 1 oy)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100">
                  <a:latin typeface="Arial Narrow" pitchFamily="34" charset="0"/>
                </a:rPr>
                <a:t>Gözlemci</a:t>
              </a:r>
              <a:r>
                <a:rPr lang="en-US" sz="1200">
                  <a:latin typeface="Arial" charset="0"/>
                </a:rPr>
                <a:t>: </a:t>
              </a:r>
              <a:r>
                <a:rPr lang="en-US" sz="1100">
                  <a:latin typeface="Arial Narrow" pitchFamily="34" charset="0"/>
                </a:rPr>
                <a:t>Bağlı üyeler, Ortak üyeler, Danışmanlar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41993" name="Rectangle 7"/>
            <p:cNvSpPr>
              <a:spLocks noChangeArrowheads="1"/>
            </p:cNvSpPr>
            <p:nvPr/>
          </p:nvSpPr>
          <p:spPr bwMode="auto">
            <a:xfrm>
              <a:off x="4330" y="3374"/>
              <a:ext cx="2160" cy="1008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100" b="1">
                  <a:latin typeface="Arial Narrow" pitchFamily="34" charset="0"/>
                </a:rPr>
                <a:t>Yönetim Kurulu (CA)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100">
                  <a:latin typeface="Arial Narrow" pitchFamily="34" charset="0"/>
                </a:rPr>
                <a:t>3</a:t>
              </a:r>
              <a:r>
                <a:rPr lang="tr-TR" sz="1100">
                  <a:latin typeface="Arial Narrow" pitchFamily="34" charset="0"/>
                </a:rPr>
                <a:t>2</a:t>
              </a:r>
              <a:r>
                <a:rPr lang="en-US" sz="1100">
                  <a:latin typeface="Arial Narrow" pitchFamily="34" charset="0"/>
                </a:rPr>
                <a:t> Ulusal üye (1 üye – 1 oy)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100">
                  <a:latin typeface="Arial Narrow" pitchFamily="34" charset="0"/>
                </a:rPr>
                <a:t>Acık oturum: Ortak üyeler, Danışmanlar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41994" name="Line 8"/>
            <p:cNvSpPr>
              <a:spLocks noChangeShapeType="1"/>
            </p:cNvSpPr>
            <p:nvPr/>
          </p:nvSpPr>
          <p:spPr bwMode="auto">
            <a:xfrm flipH="1">
              <a:off x="3610" y="3802"/>
              <a:ext cx="7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1995" name="Line 9"/>
            <p:cNvSpPr>
              <a:spLocks noChangeShapeType="1"/>
            </p:cNvSpPr>
            <p:nvPr/>
          </p:nvSpPr>
          <p:spPr bwMode="auto">
            <a:xfrm>
              <a:off x="3610" y="3802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1996" name="Line 10"/>
            <p:cNvSpPr>
              <a:spLocks noChangeShapeType="1"/>
            </p:cNvSpPr>
            <p:nvPr/>
          </p:nvSpPr>
          <p:spPr bwMode="auto">
            <a:xfrm>
              <a:off x="6490" y="3802"/>
              <a:ext cx="8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1997" name="Line 11"/>
            <p:cNvSpPr>
              <a:spLocks noChangeShapeType="1"/>
            </p:cNvSpPr>
            <p:nvPr/>
          </p:nvSpPr>
          <p:spPr bwMode="auto">
            <a:xfrm>
              <a:off x="7354" y="3802"/>
              <a:ext cx="1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1998" name="Rectangle 12"/>
            <p:cNvSpPr>
              <a:spLocks noChangeArrowheads="1"/>
            </p:cNvSpPr>
            <p:nvPr/>
          </p:nvSpPr>
          <p:spPr bwMode="auto">
            <a:xfrm>
              <a:off x="2458" y="4090"/>
              <a:ext cx="1584" cy="432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100">
                  <a:latin typeface="Arial Narrow" pitchFamily="34" charset="0"/>
                </a:rPr>
                <a:t>CACC Mali İşler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41999" name="Rectangle 13"/>
            <p:cNvSpPr>
              <a:spLocks noChangeArrowheads="1"/>
            </p:cNvSpPr>
            <p:nvPr/>
          </p:nvSpPr>
          <p:spPr bwMode="auto">
            <a:xfrm>
              <a:off x="7066" y="4090"/>
              <a:ext cx="1728" cy="432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100">
                  <a:latin typeface="Arial Narrow" pitchFamily="34" charset="0"/>
                </a:rPr>
                <a:t>CACC Dış Politika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42000" name="Rectangle 14"/>
            <p:cNvSpPr>
              <a:spLocks noChangeArrowheads="1"/>
            </p:cNvSpPr>
            <p:nvPr/>
          </p:nvSpPr>
          <p:spPr bwMode="auto">
            <a:xfrm>
              <a:off x="4358" y="4814"/>
              <a:ext cx="2160" cy="1008"/>
            </a:xfrm>
            <a:prstGeom prst="rect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100" b="1">
                  <a:latin typeface="Arial Narrow" pitchFamily="34" charset="0"/>
                </a:rPr>
                <a:t>Teknik Kurul (BT)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100">
                  <a:latin typeface="Arial Narrow" pitchFamily="34" charset="0"/>
                </a:rPr>
                <a:t>3</a:t>
              </a:r>
              <a:r>
                <a:rPr lang="tr-TR" sz="1100">
                  <a:latin typeface="Arial Narrow" pitchFamily="34" charset="0"/>
                </a:rPr>
                <a:t>2</a:t>
              </a:r>
              <a:r>
                <a:rPr lang="en-US" sz="1100">
                  <a:latin typeface="Arial Narrow" pitchFamily="34" charset="0"/>
                </a:rPr>
                <a:t> Ulusal üye (1 üye – 1 oy)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100">
                  <a:latin typeface="Arial Narrow" pitchFamily="34" charset="0"/>
                </a:rPr>
                <a:t>Gözlemci: Sektör raportörleri, Ortak üyeler, Danışmanlar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42001" name="Line 15"/>
            <p:cNvSpPr>
              <a:spLocks noChangeShapeType="1"/>
            </p:cNvSpPr>
            <p:nvPr/>
          </p:nvSpPr>
          <p:spPr bwMode="auto">
            <a:xfrm>
              <a:off x="5366" y="4382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2002" name="Line 16"/>
            <p:cNvSpPr>
              <a:spLocks noChangeShapeType="1"/>
            </p:cNvSpPr>
            <p:nvPr/>
          </p:nvSpPr>
          <p:spPr bwMode="auto">
            <a:xfrm>
              <a:off x="5366" y="5822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2003" name="Rectangle 17"/>
            <p:cNvSpPr>
              <a:spLocks noChangeArrowheads="1"/>
            </p:cNvSpPr>
            <p:nvPr/>
          </p:nvSpPr>
          <p:spPr bwMode="auto">
            <a:xfrm>
              <a:off x="4358" y="6110"/>
              <a:ext cx="2304" cy="288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100" b="1">
                  <a:latin typeface="Arial Narrow" pitchFamily="34" charset="0"/>
                </a:rPr>
                <a:t>CEN Yönetim Merkezi (CMC)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42004" name="Line 18"/>
            <p:cNvSpPr>
              <a:spLocks noChangeShapeType="1"/>
            </p:cNvSpPr>
            <p:nvPr/>
          </p:nvSpPr>
          <p:spPr bwMode="auto">
            <a:xfrm>
              <a:off x="6518" y="5246"/>
              <a:ext cx="129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2005" name="Line 19"/>
            <p:cNvSpPr>
              <a:spLocks noChangeShapeType="1"/>
            </p:cNvSpPr>
            <p:nvPr/>
          </p:nvSpPr>
          <p:spPr bwMode="auto">
            <a:xfrm flipH="1">
              <a:off x="7814" y="5246"/>
              <a:ext cx="1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2006" name="Rectangle 20"/>
            <p:cNvSpPr>
              <a:spLocks noChangeArrowheads="1"/>
            </p:cNvSpPr>
            <p:nvPr/>
          </p:nvSpPr>
          <p:spPr bwMode="auto">
            <a:xfrm>
              <a:off x="7094" y="5822"/>
              <a:ext cx="2016" cy="1152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000">
                  <a:latin typeface="Arial Narrow" pitchFamily="34" charset="0"/>
                </a:rPr>
                <a:t>Teknik Komite Yönetim Grubu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000">
                  <a:latin typeface="Arial Narrow" pitchFamily="34" charset="0"/>
                </a:rPr>
                <a:t>Teknik Komiteler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000">
                  <a:latin typeface="Arial Narrow" pitchFamily="34" charset="0"/>
                </a:rPr>
                <a:t>Çalışma Grupları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000">
                  <a:latin typeface="Arial Narrow" pitchFamily="34" charset="0"/>
                </a:rPr>
                <a:t>Proje Ekipleri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000">
                  <a:latin typeface="Arial Narrow" pitchFamily="34" charset="0"/>
                </a:rPr>
                <a:t>İş gücü grupları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42007" name="Line 21"/>
            <p:cNvSpPr>
              <a:spLocks noChangeShapeType="1"/>
            </p:cNvSpPr>
            <p:nvPr/>
          </p:nvSpPr>
          <p:spPr bwMode="auto">
            <a:xfrm>
              <a:off x="5366" y="2798"/>
              <a:ext cx="0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tr-TR" sz="2800" b="1" smtClean="0"/>
              <a:t>Avrupa Standardlarının</a:t>
            </a:r>
            <a:br>
              <a:rPr lang="tr-TR" sz="2800" b="1" smtClean="0"/>
            </a:br>
            <a:r>
              <a:rPr lang="tr-TR" sz="2800" b="1" smtClean="0"/>
              <a:t>Hazırlanma aşamaları</a:t>
            </a:r>
          </a:p>
        </p:txBody>
      </p:sp>
      <p:sp>
        <p:nvSpPr>
          <p:cNvPr id="44035" name="Veri Yer Tutucusu 3"/>
          <p:cNvSpPr>
            <a:spLocks noGrp="1"/>
          </p:cNvSpPr>
          <p:nvPr>
            <p:ph type="dt" sz="quarter" idx="10"/>
          </p:nvPr>
        </p:nvSpPr>
        <p:spPr bwMode="auto">
          <a:xfrm>
            <a:off x="990600" y="6477000"/>
            <a:ext cx="1600200" cy="2444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676462-0707-4997-9525-D8632668693B}" type="datetime1">
              <a:rPr lang="tr-TR" smtClean="0">
                <a:solidFill>
                  <a:schemeClr val="tx1"/>
                </a:solidFill>
              </a:rPr>
              <a:pPr/>
              <a:t>14.10.2017</a:t>
            </a:fld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44036" name="Altbilgi Yer Tutucusu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4037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0A75FE-1BBB-4CC4-8D2D-075490EE5FBB}" type="slidenum">
              <a:rPr lang="en-US" smtClean="0">
                <a:solidFill>
                  <a:schemeClr val="tx1"/>
                </a:solidFill>
              </a:rPr>
              <a:pPr/>
              <a:t>7</a:t>
            </a:fld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5486400" y="2209800"/>
            <a:ext cx="1819275" cy="342900"/>
          </a:xfrm>
          <a:prstGeom prst="rect">
            <a:avLst/>
          </a:prstGeom>
          <a:solidFill>
            <a:srgbClr val="CCECFF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</a:sp3d>
        </p:spPr>
        <p:txBody>
          <a:bodyPr>
            <a:flatTx/>
          </a:bodyPr>
          <a:lstStyle/>
          <a:p>
            <a:pPr marL="342900" indent="-342900"/>
            <a:r>
              <a:rPr lang="tr-TR" sz="1000" b="1"/>
              <a:t>Proje Teklifi</a:t>
            </a:r>
            <a:endParaRPr lang="tr-TR" sz="1000"/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5486400" y="2895600"/>
            <a:ext cx="1819275" cy="342900"/>
          </a:xfrm>
          <a:prstGeom prst="rect">
            <a:avLst/>
          </a:prstGeom>
          <a:solidFill>
            <a:srgbClr val="CCECFF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</a:sp3d>
        </p:spPr>
        <p:txBody>
          <a:bodyPr>
            <a:flatTx/>
          </a:bodyPr>
          <a:lstStyle/>
          <a:p>
            <a:pPr marL="342900" indent="-342900"/>
            <a:r>
              <a:rPr lang="tr-TR" sz="1200" b="1"/>
              <a:t>Standard </a:t>
            </a:r>
            <a:r>
              <a:rPr lang="tr-TR" sz="1000" b="1"/>
              <a:t>tasarısı</a:t>
            </a:r>
            <a:endParaRPr lang="tr-TR" sz="1000"/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5486400" y="3581400"/>
            <a:ext cx="1819275" cy="457200"/>
          </a:xfrm>
          <a:prstGeom prst="rect">
            <a:avLst/>
          </a:prstGeom>
          <a:solidFill>
            <a:srgbClr val="CCECFF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</a:sp3d>
        </p:spPr>
        <p:txBody>
          <a:bodyPr>
            <a:flatTx/>
          </a:bodyPr>
          <a:lstStyle/>
          <a:p>
            <a:pPr marL="342900" indent="-342900"/>
            <a:r>
              <a:rPr lang="tr-TR" sz="1000" b="1"/>
              <a:t>M</a:t>
            </a:r>
            <a:r>
              <a:rPr lang="tr-TR" sz="1000" b="1">
                <a:latin typeface="Arial" charset="0"/>
              </a:rPr>
              <a:t>ü</a:t>
            </a:r>
            <a:r>
              <a:rPr lang="tr-TR" sz="1000" b="1"/>
              <a:t>talaa Aşaması (G</a:t>
            </a:r>
            <a:r>
              <a:rPr lang="tr-TR" sz="1000" b="1">
                <a:latin typeface="Arial" charset="0"/>
              </a:rPr>
              <a:t>ö</a:t>
            </a:r>
            <a:r>
              <a:rPr lang="tr-TR" sz="1000" b="1"/>
              <a:t>r</a:t>
            </a:r>
            <a:r>
              <a:rPr lang="tr-TR" sz="1000" b="1">
                <a:latin typeface="Arial" charset="0"/>
              </a:rPr>
              <a:t>ü</a:t>
            </a:r>
            <a:r>
              <a:rPr lang="tr-TR" sz="1000" b="1"/>
              <a:t>ş amacı ile</a:t>
            </a:r>
            <a:r>
              <a:rPr lang="tr-TR" sz="1000"/>
              <a:t>)</a:t>
            </a: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5562600" y="4343400"/>
            <a:ext cx="1819275" cy="458788"/>
          </a:xfrm>
          <a:prstGeom prst="rect">
            <a:avLst/>
          </a:prstGeom>
          <a:solidFill>
            <a:srgbClr val="CCECFF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</a:sp3d>
        </p:spPr>
        <p:txBody>
          <a:bodyPr>
            <a:flatTx/>
          </a:bodyPr>
          <a:lstStyle/>
          <a:p>
            <a:pPr marL="342900" indent="-342900"/>
            <a:r>
              <a:rPr lang="tr-TR" sz="1000" b="1"/>
              <a:t>G</a:t>
            </a:r>
            <a:r>
              <a:rPr lang="tr-TR" sz="1000" b="1">
                <a:latin typeface="Arial" charset="0"/>
              </a:rPr>
              <a:t>ö</a:t>
            </a:r>
            <a:r>
              <a:rPr lang="tr-TR" sz="1000" b="1"/>
              <a:t>r</a:t>
            </a:r>
            <a:r>
              <a:rPr lang="tr-TR" sz="1000" b="1">
                <a:latin typeface="Arial" charset="0"/>
              </a:rPr>
              <a:t>ü</a:t>
            </a:r>
            <a:r>
              <a:rPr lang="tr-TR" sz="1000" b="1"/>
              <a:t>şlerin değerlendirilmesi</a:t>
            </a:r>
          </a:p>
          <a:p>
            <a:pPr marL="342900" indent="-342900"/>
            <a:endParaRPr lang="tr-TR"/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5562600" y="5105400"/>
            <a:ext cx="1819275" cy="342900"/>
          </a:xfrm>
          <a:prstGeom prst="rect">
            <a:avLst/>
          </a:prstGeom>
          <a:solidFill>
            <a:srgbClr val="CCECFF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</a:sp3d>
        </p:spPr>
        <p:txBody>
          <a:bodyPr>
            <a:flatTx/>
          </a:bodyPr>
          <a:lstStyle/>
          <a:p>
            <a:pPr marL="342900" indent="-342900"/>
            <a:r>
              <a:rPr lang="tr-TR" sz="1000" b="1"/>
              <a:t>Resmi Oylama</a:t>
            </a:r>
            <a:endParaRPr lang="tr-TR" sz="1000"/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2743200" y="2743200"/>
            <a:ext cx="1976438" cy="533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defRPr/>
            </a:pPr>
            <a:r>
              <a:rPr lang="tr-TR" sz="1200" b="1" dirty="0"/>
              <a:t>Teknik Komite, </a:t>
            </a:r>
            <a:r>
              <a:rPr lang="tr-TR" sz="1200" b="1" dirty="0">
                <a:latin typeface="Arial" charset="0"/>
              </a:rPr>
              <a:t>Ç</a:t>
            </a:r>
            <a:r>
              <a:rPr lang="tr-TR" sz="1200" b="1" dirty="0"/>
              <a:t>alışma grubu</a:t>
            </a:r>
            <a:endParaRPr lang="tr-TR" sz="1200" dirty="0"/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5562600" y="5715000"/>
            <a:ext cx="1819275" cy="457200"/>
          </a:xfrm>
          <a:prstGeom prst="rect">
            <a:avLst/>
          </a:prstGeom>
          <a:solidFill>
            <a:srgbClr val="CCECFF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</a:sp3d>
        </p:spPr>
        <p:txBody>
          <a:bodyPr>
            <a:flatTx/>
          </a:bodyPr>
          <a:lstStyle/>
          <a:p>
            <a:pPr marL="342900" indent="-342900"/>
            <a:r>
              <a:rPr lang="tr-TR" sz="1000" b="1"/>
              <a:t>Avrupa Standardı</a:t>
            </a:r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2743200" y="3505200"/>
            <a:ext cx="1976438" cy="533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defRPr/>
            </a:pPr>
            <a:r>
              <a:rPr lang="tr-TR" sz="1000" b="1" dirty="0"/>
              <a:t>Ulusal Standard Kuruluşları, Bağlı </a:t>
            </a:r>
            <a:r>
              <a:rPr lang="tr-TR" sz="1000" b="1" dirty="0">
                <a:latin typeface="Arial" charset="0"/>
              </a:rPr>
              <a:t>ü</a:t>
            </a:r>
            <a:r>
              <a:rPr lang="tr-TR" sz="1000" b="1" dirty="0"/>
              <a:t>yeler, ...</a:t>
            </a:r>
            <a:endParaRPr lang="tr-TR" sz="1000" dirty="0"/>
          </a:p>
        </p:txBody>
      </p:sp>
      <p:sp>
        <p:nvSpPr>
          <p:cNvPr id="44046" name="Rectangle 14"/>
          <p:cNvSpPr>
            <a:spLocks noChangeArrowheads="1"/>
          </p:cNvSpPr>
          <p:nvPr/>
        </p:nvSpPr>
        <p:spPr bwMode="auto">
          <a:xfrm>
            <a:off x="2743200" y="4267200"/>
            <a:ext cx="1981200" cy="4587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defRPr/>
            </a:pPr>
            <a:r>
              <a:rPr lang="tr-TR" sz="1000" b="1" dirty="0"/>
              <a:t>Teknik Komite, </a:t>
            </a:r>
            <a:r>
              <a:rPr lang="tr-TR" sz="1000" b="1" dirty="0">
                <a:latin typeface="Arial" charset="0"/>
              </a:rPr>
              <a:t>Ç</a:t>
            </a:r>
            <a:r>
              <a:rPr lang="tr-TR" sz="1000" b="1" dirty="0"/>
              <a:t>alışma grubu</a:t>
            </a:r>
          </a:p>
          <a:p>
            <a:pPr marL="342900" indent="-342900">
              <a:defRPr/>
            </a:pPr>
            <a:endParaRPr lang="tr-TR" dirty="0"/>
          </a:p>
        </p:txBody>
      </p:sp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2743200" y="4953000"/>
            <a:ext cx="1981200" cy="4556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defRPr/>
            </a:pPr>
            <a:r>
              <a:rPr lang="tr-TR" sz="1000" b="1" dirty="0"/>
              <a:t>Ulusal Standard Kuruluşları</a:t>
            </a:r>
            <a:r>
              <a:rPr lang="tr-TR" sz="1200" dirty="0"/>
              <a:t>,</a:t>
            </a:r>
            <a:endParaRPr lang="tr-TR" dirty="0"/>
          </a:p>
        </p:txBody>
      </p:sp>
      <p:sp>
        <p:nvSpPr>
          <p:cNvPr id="44048" name="Rectangle 20"/>
          <p:cNvSpPr>
            <a:spLocks noChangeArrowheads="1"/>
          </p:cNvSpPr>
          <p:nvPr/>
        </p:nvSpPr>
        <p:spPr bwMode="auto">
          <a:xfrm>
            <a:off x="1066800" y="1905000"/>
            <a:ext cx="1600200" cy="457200"/>
          </a:xfrm>
          <a:prstGeom prst="rect">
            <a:avLst/>
          </a:prstGeom>
          <a:solidFill>
            <a:schemeClr val="hlink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buFont typeface="Wingdings" pitchFamily="2" charset="2"/>
              <a:buNone/>
            </a:pPr>
            <a:r>
              <a:rPr lang="tr-TR" sz="1200" b="1"/>
              <a:t>S</a:t>
            </a:r>
            <a:r>
              <a:rPr lang="tr-TR" sz="1200" b="1">
                <a:latin typeface="Arial" charset="0"/>
              </a:rPr>
              <a:t>Ü</a:t>
            </a:r>
            <a:r>
              <a:rPr lang="tr-TR" sz="1200" b="1"/>
              <a:t>RE: 3 YIL</a:t>
            </a:r>
            <a:endParaRPr lang="tr-TR" sz="1200"/>
          </a:p>
        </p:txBody>
      </p:sp>
      <p:sp>
        <p:nvSpPr>
          <p:cNvPr id="44049" name="Line 21"/>
          <p:cNvSpPr>
            <a:spLocks noChangeShapeType="1"/>
          </p:cNvSpPr>
          <p:nvPr/>
        </p:nvSpPr>
        <p:spPr bwMode="auto">
          <a:xfrm>
            <a:off x="1676400" y="2362200"/>
            <a:ext cx="1588" cy="39227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44050" name="Line 22"/>
          <p:cNvSpPr>
            <a:spLocks noChangeShapeType="1"/>
          </p:cNvSpPr>
          <p:nvPr/>
        </p:nvSpPr>
        <p:spPr bwMode="auto">
          <a:xfrm>
            <a:off x="4724400" y="2971800"/>
            <a:ext cx="4572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44051" name="Line 23"/>
          <p:cNvSpPr>
            <a:spLocks noChangeShapeType="1"/>
          </p:cNvSpPr>
          <p:nvPr/>
        </p:nvSpPr>
        <p:spPr bwMode="auto">
          <a:xfrm>
            <a:off x="4724400" y="30480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44052" name="Line 24"/>
          <p:cNvSpPr>
            <a:spLocks noChangeShapeType="1"/>
          </p:cNvSpPr>
          <p:nvPr/>
        </p:nvSpPr>
        <p:spPr bwMode="auto">
          <a:xfrm>
            <a:off x="4724400" y="37338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44053" name="Line 25"/>
          <p:cNvSpPr>
            <a:spLocks noChangeShapeType="1"/>
          </p:cNvSpPr>
          <p:nvPr/>
        </p:nvSpPr>
        <p:spPr bwMode="auto">
          <a:xfrm>
            <a:off x="4724400" y="44958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44054" name="Line 26"/>
          <p:cNvSpPr>
            <a:spLocks noChangeShapeType="1"/>
          </p:cNvSpPr>
          <p:nvPr/>
        </p:nvSpPr>
        <p:spPr bwMode="auto">
          <a:xfrm>
            <a:off x="4724400" y="51816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tr-TR" altLang="zh-CN" sz="2800" dirty="0" smtClean="0"/>
              <a:t>            Teknik Çalışmaların Yönetimi –</a:t>
            </a:r>
            <a:br>
              <a:rPr lang="tr-TR" altLang="zh-CN" sz="2800" dirty="0" smtClean="0"/>
            </a:br>
            <a:r>
              <a:rPr lang="tr-TR" altLang="zh-CN" sz="2800" dirty="0" smtClean="0"/>
              <a:t>                                                       </a:t>
            </a:r>
            <a:r>
              <a:rPr lang="tr-TR" altLang="zh-CN" sz="2800" b="1" dirty="0" smtClean="0"/>
              <a:t>Teknik Komiteler-TC</a:t>
            </a:r>
            <a:endParaRPr lang="en-US" sz="2800" b="1" dirty="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556792"/>
            <a:ext cx="8077200" cy="3672408"/>
          </a:xfrm>
        </p:spPr>
        <p:txBody>
          <a:bodyPr>
            <a:normAutofit fontScale="92500"/>
          </a:bodyPr>
          <a:lstStyle/>
          <a:p>
            <a:pPr algn="just" eaLnBrk="1" hangingPunct="1">
              <a:lnSpc>
                <a:spcPct val="85000"/>
              </a:lnSpc>
              <a:buFont typeface="Wingdings" pitchFamily="2" charset="2"/>
              <a:buNone/>
            </a:pPr>
            <a:r>
              <a:rPr lang="tr-TR" altLang="zh-CN" sz="2400" b="1" dirty="0" smtClean="0"/>
              <a:t>-- </a:t>
            </a:r>
            <a:r>
              <a:rPr lang="tr-TR" altLang="zh-CN" sz="2400" dirty="0" smtClean="0"/>
              <a:t>Teknik Kurul tarafından kurulur. --</a:t>
            </a:r>
          </a:p>
          <a:p>
            <a:pPr algn="just" eaLnBrk="1" hangingPunct="1">
              <a:lnSpc>
                <a:spcPct val="85000"/>
              </a:lnSpc>
            </a:pPr>
            <a:r>
              <a:rPr lang="tr-TR" altLang="zh-CN" sz="2400" dirty="0" smtClean="0"/>
              <a:t>Bir teknik komite, başkan, sekreter ve ulusal üyelerden oluşur.</a:t>
            </a:r>
          </a:p>
          <a:p>
            <a:pPr algn="just" eaLnBrk="1" hangingPunct="1">
              <a:lnSpc>
                <a:spcPct val="85000"/>
              </a:lnSpc>
            </a:pPr>
            <a:r>
              <a:rPr lang="tr-TR" altLang="zh-CN" sz="2400" dirty="0" smtClean="0"/>
              <a:t> CEN/CENELEC ulusal üyeleri, teknik komitelerin daimi üyesidir.</a:t>
            </a:r>
          </a:p>
          <a:p>
            <a:pPr algn="just" eaLnBrk="1" hangingPunct="1">
              <a:lnSpc>
                <a:spcPct val="85000"/>
              </a:lnSpc>
            </a:pPr>
            <a:r>
              <a:rPr lang="tr-TR" altLang="zh-CN" sz="2400" dirty="0" smtClean="0"/>
              <a:t>Çalışmalar yazışma yoluyla sürdürülür; gerekli görüldüğünde teknik komite toplantısı düzenlenir.</a:t>
            </a:r>
          </a:p>
          <a:p>
            <a:pPr algn="just" eaLnBrk="1" hangingPunct="1">
              <a:lnSpc>
                <a:spcPct val="85000"/>
              </a:lnSpc>
            </a:pPr>
            <a:r>
              <a:rPr lang="tr-TR" altLang="zh-CN" sz="2400" dirty="0" smtClean="0"/>
              <a:t>Çok dallı çalışmalarda alt WG </a:t>
            </a:r>
            <a:r>
              <a:rPr lang="tr-TR" altLang="zh-CN" sz="2400" dirty="0" err="1" smtClean="0"/>
              <a:t>ler</a:t>
            </a:r>
            <a:r>
              <a:rPr lang="tr-TR" altLang="zh-CN" sz="2400" dirty="0" smtClean="0"/>
              <a:t> ( Çalışma Grupları ) kurulur , onlar yaptıkları çalışmaları üst TC ye iletirler.</a:t>
            </a:r>
          </a:p>
          <a:p>
            <a:pPr algn="just" eaLnBrk="1" hangingPunct="1">
              <a:lnSpc>
                <a:spcPct val="85000"/>
              </a:lnSpc>
            </a:pPr>
            <a:endParaRPr lang="tr-TR" altLang="zh-CN" sz="2400" dirty="0" smtClean="0"/>
          </a:p>
          <a:p>
            <a:pPr algn="just" eaLnBrk="1" hangingPunct="1">
              <a:lnSpc>
                <a:spcPct val="85000"/>
              </a:lnSpc>
            </a:pPr>
            <a:r>
              <a:rPr lang="tr-TR" sz="2400" dirty="0" smtClean="0"/>
              <a:t>CEN </a:t>
            </a:r>
            <a:r>
              <a:rPr lang="tr-TR" sz="2400" dirty="0" smtClean="0"/>
              <a:t>(</a:t>
            </a:r>
            <a:r>
              <a:rPr lang="tr-TR" sz="2400" dirty="0" smtClean="0"/>
              <a:t>440 </a:t>
            </a:r>
            <a:r>
              <a:rPr lang="tr-TR" altLang="zh-CN" sz="2400" dirty="0" smtClean="0"/>
              <a:t>teknik </a:t>
            </a:r>
            <a:r>
              <a:rPr lang="tr-TR" altLang="zh-CN" sz="2400" dirty="0" smtClean="0"/>
              <a:t>komite)     /    </a:t>
            </a:r>
            <a:r>
              <a:rPr lang="tr-TR" altLang="zh-CN" sz="2400" dirty="0" smtClean="0"/>
              <a:t>CENELEC(71 </a:t>
            </a:r>
            <a:r>
              <a:rPr lang="tr-TR" altLang="zh-CN" sz="2400" dirty="0" smtClean="0"/>
              <a:t>teknik komite)</a:t>
            </a:r>
            <a:endParaRPr lang="en-US" sz="2400" dirty="0" smtClean="0"/>
          </a:p>
        </p:txBody>
      </p:sp>
      <p:sp>
        <p:nvSpPr>
          <p:cNvPr id="46084" name="Veri Yer Tutucusu 3"/>
          <p:cNvSpPr>
            <a:spLocks noGrp="1"/>
          </p:cNvSpPr>
          <p:nvPr>
            <p:ph type="dt" sz="quarter" idx="10"/>
          </p:nvPr>
        </p:nvSpPr>
        <p:spPr bwMode="auto">
          <a:xfrm>
            <a:off x="838200" y="6477000"/>
            <a:ext cx="1752600" cy="2444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46F845-8400-4F18-9162-FB54CD80A52E}" type="datetime1">
              <a:rPr lang="tr-TR" smtClean="0">
                <a:solidFill>
                  <a:schemeClr val="tx1"/>
                </a:solidFill>
              </a:rPr>
              <a:pPr/>
              <a:t>14.10.2017</a:t>
            </a:fld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46085" name="Altbilgi Yer Tutucusu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6086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C39B62D-6232-4AC3-B368-99007482E784}" type="slidenum">
              <a:rPr lang="en-US" smtClean="0">
                <a:solidFill>
                  <a:schemeClr val="tx1"/>
                </a:solidFill>
              </a:rPr>
              <a:pPr/>
              <a:t>8</a:t>
            </a:fld>
            <a:endParaRPr lang="en-US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0647"/>
            <a:ext cx="7200800" cy="6390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122</TotalTime>
  <Words>637</Words>
  <Application>Microsoft Office PowerPoint</Application>
  <PresentationFormat>Ekran Gösterisi (4:3)</PresentationFormat>
  <Paragraphs>139</Paragraphs>
  <Slides>29</Slides>
  <Notes>5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11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42" baseType="lpstr">
      <vt:lpstr>宋体</vt:lpstr>
      <vt:lpstr>Arial</vt:lpstr>
      <vt:lpstr>Arial Narrow</vt:lpstr>
      <vt:lpstr>Calibri</vt:lpstr>
      <vt:lpstr>Franklin Gothic Book</vt:lpstr>
      <vt:lpstr>Franklin Gothic Medium</vt:lpstr>
      <vt:lpstr>隶书</vt:lpstr>
      <vt:lpstr>华文楷体</vt:lpstr>
      <vt:lpstr>Times New Roman</vt:lpstr>
      <vt:lpstr>Wingdings</vt:lpstr>
      <vt:lpstr>Wingdings 2</vt:lpstr>
      <vt:lpstr>Gezinti</vt:lpstr>
      <vt:lpstr>Photo Editor Photo</vt:lpstr>
      <vt:lpstr>AYNA KOMİTELER  ve     </vt:lpstr>
      <vt:lpstr>PowerPoint Sunusu</vt:lpstr>
      <vt:lpstr>Ulusal Standardizasyon Kuruluşları</vt:lpstr>
      <vt:lpstr>Avrupa  Standardizasyon Kuruluşları</vt:lpstr>
      <vt:lpstr>Uluslararası Standardizasyon Kuruluşları</vt:lpstr>
      <vt:lpstr>CEN-İdari Yapı</vt:lpstr>
      <vt:lpstr>Avrupa Standardlarının Hazırlanma aşamaları</vt:lpstr>
      <vt:lpstr>            Teknik Çalışmaların Yönetimi –                                                        Teknik Komiteler-TC</vt:lpstr>
      <vt:lpstr>PowerPoint Sunusu</vt:lpstr>
      <vt:lpstr>PowerPoint Sunusu</vt:lpstr>
      <vt:lpstr>PowerPoint Sunusu</vt:lpstr>
      <vt:lpstr>PowerPoint Sunusu</vt:lpstr>
      <vt:lpstr>TC 104 ALT ÇALIŞMA GRUPLARI </vt:lpstr>
      <vt:lpstr>TC 104  ÜN ÇIKARDIĞI STD LAR : </vt:lpstr>
      <vt:lpstr>          tse  Ayna Komiteler –                                   Mirror Technical Committees (MTC)</vt:lpstr>
      <vt:lpstr>PowerPoint Sunusu</vt:lpstr>
      <vt:lpstr>SEKTÖRLER</vt:lpstr>
      <vt:lpstr>PowerPoint Sunusu</vt:lpstr>
      <vt:lpstr>BİR AYNA KOMİTE ÇALIŞMASI       </vt:lpstr>
      <vt:lpstr>Tc 246 İLE İLGİLİ ANEKTODLAR </vt:lpstr>
      <vt:lpstr>İzolasyon malz. Üreticilerinin  savaşı !</vt:lpstr>
      <vt:lpstr>Tc 104   ne yapıyor ?? </vt:lpstr>
      <vt:lpstr>Nurtopu gibi yeni bir testimiz oldu     </vt:lpstr>
      <vt:lpstr>Laboratuarımız  ısınacak  !</vt:lpstr>
      <vt:lpstr>Üreticinin markalaması </vt:lpstr>
      <vt:lpstr>Ürünün markalaması – grade !!</vt:lpstr>
      <vt:lpstr>Yeni ürün – galvanize inşaat demiri !! </vt:lpstr>
      <vt:lpstr>PowerPoint Sunusu</vt:lpstr>
      <vt:lpstr>Teşekkürler……                        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AYNA KOMİTELER  ve     </dc:title>
  <dc:creator>BY</dc:creator>
  <cp:lastModifiedBy>Hasan Emre KARADENİZ</cp:lastModifiedBy>
  <cp:revision>18</cp:revision>
  <dcterms:created xsi:type="dcterms:W3CDTF">2017-10-13T13:12:08Z</dcterms:created>
  <dcterms:modified xsi:type="dcterms:W3CDTF">2017-10-14T06:14:25Z</dcterms:modified>
</cp:coreProperties>
</file>