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73" r:id="rId3"/>
    <p:sldId id="258" r:id="rId4"/>
    <p:sldId id="259" r:id="rId5"/>
    <p:sldId id="260" r:id="rId6"/>
    <p:sldId id="274" r:id="rId7"/>
    <p:sldId id="275" r:id="rId8"/>
    <p:sldId id="264" r:id="rId9"/>
    <p:sldId id="265" r:id="rId10"/>
    <p:sldId id="278" r:id="rId11"/>
    <p:sldId id="277" r:id="rId12"/>
    <p:sldId id="276" r:id="rId13"/>
    <p:sldId id="269" r:id="rId14"/>
    <p:sldId id="279" r:id="rId15"/>
    <p:sldId id="280" r:id="rId16"/>
  </p:sldIdLst>
  <p:sldSz cx="7777163" cy="554355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46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61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344" y="-84"/>
      </p:cViewPr>
      <p:guideLst>
        <p:guide orient="horz" pos="1746"/>
        <p:guide pos="24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02807-E9F9-46BA-BCC0-F01C1D9806C1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3938" y="685800"/>
            <a:ext cx="481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0DD04-4529-477A-8C1B-5ED65071D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8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824"/>
            <a:ext cx="7281672" cy="42489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48456" y="1825752"/>
            <a:ext cx="2810256" cy="1219200"/>
          </a:xfrm>
          <a:prstGeom prst="rect">
            <a:avLst/>
          </a:prstGeom>
          <a:solidFill>
            <a:srgbClr val="04486F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420"/>
              </a:spcAft>
            </a:pPr>
            <a:r>
              <a:rPr lang="tr" sz="2200" b="1" dirty="0">
                <a:solidFill>
                  <a:srgbClr val="FFFFFF"/>
                </a:solidFill>
                <a:latin typeface="Arial"/>
              </a:rPr>
              <a:t>KIRGIZ</a:t>
            </a:r>
          </a:p>
          <a:p>
            <a:pPr indent="0">
              <a:spcAft>
                <a:spcPts val="1120"/>
              </a:spcAft>
            </a:pPr>
            <a:r>
              <a:rPr lang="tr" sz="2200" b="1" dirty="0">
                <a:solidFill>
                  <a:srgbClr val="FFFFFF"/>
                </a:solidFill>
                <a:latin typeface="Arial"/>
              </a:rPr>
              <a:t>CUMHURIYETI'NE</a:t>
            </a:r>
          </a:p>
          <a:p>
            <a:pPr indent="0"/>
            <a:r>
              <a:rPr lang="tr" sz="2200" b="1" dirty="0">
                <a:solidFill>
                  <a:srgbClr val="FFFFFF"/>
                </a:solidFill>
                <a:latin typeface="Arial"/>
              </a:rPr>
              <a:t>YATIRIM </a:t>
            </a:r>
            <a:r>
              <a:rPr lang="tr" sz="2200" b="1" dirty="0" smtClean="0">
                <a:solidFill>
                  <a:srgbClr val="FFFFFF"/>
                </a:solidFill>
                <a:latin typeface="Arial"/>
              </a:rPr>
              <a:t>YAPINIZ</a:t>
            </a:r>
            <a:endParaRPr lang="tr" sz="2200" b="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7777163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30995" y="557197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E6618"/>
                </a:solidFill>
              </a:rPr>
              <a:t>ÖNCELİKLİ EKONOMİK SEKTÖRLER</a:t>
            </a:r>
            <a:endParaRPr lang="ru-RU" sz="2000" b="1" dirty="0">
              <a:solidFill>
                <a:srgbClr val="0E661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3093" y="2557461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ENERJİ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4201" y="2557461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/>
                </a:solidFill>
              </a:rPr>
              <a:t>SANAYI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7011" y="4700601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/>
                </a:solidFill>
              </a:rPr>
              <a:t>BİLGİ TEKNOLOJİLERİ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7341" y="4700601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/>
                </a:solidFill>
              </a:rPr>
              <a:t>MADENCİLİK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119" y="2557461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/>
                </a:solidFill>
              </a:rPr>
              <a:t>TARIM VE İŞLEME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557" y="4700601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/>
                </a:solidFill>
              </a:rPr>
              <a:t>TURİZM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90934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59557" y="628635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E6618"/>
                </a:solidFill>
              </a:rPr>
              <a:t>NITELIKLI VE EĞITIMLI IŞGÜCÜ</a:t>
            </a:r>
            <a:endParaRPr lang="ru-RU" sz="2000" dirty="0">
              <a:solidFill>
                <a:srgbClr val="0E661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0995" y="2414585"/>
            <a:ext cx="1428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İŞSİZLİK SEVİYESİ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4069" y="2414585"/>
            <a:ext cx="17145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YILLIK MEZUNLAR</a:t>
            </a: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1457" y="2486023"/>
            <a:ext cx="1643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OKURYAZARLIK ORANI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3093" y="2486023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YÜKSEKÖĞRETİM KURUMLARI SAYISI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557" y="4129097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chemeClr val="bg1"/>
                </a:solidFill>
              </a:rPr>
              <a:t>Kırgız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Cumhuriyeti'nde</a:t>
            </a:r>
            <a:r>
              <a:rPr lang="en-US" sz="2400" dirty="0" smtClean="0">
                <a:solidFill>
                  <a:schemeClr val="bg1"/>
                </a:solidFill>
              </a:rPr>
              <a:t> 51 </a:t>
            </a:r>
            <a:r>
              <a:rPr lang="en-US" sz="2400" dirty="0" err="1" smtClean="0">
                <a:solidFill>
                  <a:schemeClr val="bg1"/>
                </a:solidFill>
              </a:rPr>
              <a:t>üniversite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ve</a:t>
            </a:r>
            <a:r>
              <a:rPr lang="en-US" sz="2400" dirty="0" smtClean="0">
                <a:solidFill>
                  <a:schemeClr val="bg1"/>
                </a:solidFill>
              </a:rPr>
              <a:t> 244 ilk </a:t>
            </a:r>
            <a:r>
              <a:rPr lang="en-US" sz="2400" dirty="0" err="1" smtClean="0">
                <a:solidFill>
                  <a:schemeClr val="bg1"/>
                </a:solidFill>
              </a:rPr>
              <a:t>ve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orta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meslek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okulu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bulunmaktadır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r>
              <a:rPr lang="tr-TR" sz="2400" dirty="0" smtClean="0">
                <a:solidFill>
                  <a:schemeClr val="bg1"/>
                </a:solidFill>
              </a:rPr>
              <a:t> Geçen yıl, 48.000'den fazla yüksek öğrenim uzmanları mezun oldu.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97" y="0"/>
            <a:ext cx="779466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457200" y="679704"/>
            <a:ext cx="3063240" cy="13716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000" b="1" dirty="0" smtClean="0">
                <a:solidFill>
                  <a:srgbClr val="00A34E"/>
                </a:solidFill>
                <a:latin typeface="Arial"/>
              </a:rPr>
              <a:t>KIRGIZ CUMHUR</a:t>
            </a:r>
            <a:r>
              <a:rPr lang="tr-TR" sz="1000" b="1" dirty="0" smtClean="0">
                <a:solidFill>
                  <a:srgbClr val="00A34E"/>
                </a:solidFill>
                <a:latin typeface="Arial"/>
              </a:rPr>
              <a:t>İ</a:t>
            </a:r>
            <a:r>
              <a:rPr lang="en-US" sz="1000" b="1" dirty="0" smtClean="0">
                <a:solidFill>
                  <a:srgbClr val="00A34E"/>
                </a:solidFill>
                <a:latin typeface="Arial"/>
              </a:rPr>
              <a:t>YET</a:t>
            </a:r>
            <a:r>
              <a:rPr lang="tr-TR" sz="1000" b="1" dirty="0" smtClean="0">
                <a:solidFill>
                  <a:srgbClr val="00A34E"/>
                </a:solidFill>
                <a:latin typeface="Arial"/>
              </a:rPr>
              <a:t>İ</a:t>
            </a:r>
            <a:r>
              <a:rPr lang="en-US" sz="1000" b="1" dirty="0" smtClean="0">
                <a:solidFill>
                  <a:srgbClr val="00A34E"/>
                </a:solidFill>
                <a:latin typeface="Arial"/>
              </a:rPr>
              <a:t>'NDE İŞ YAPMAK</a:t>
            </a:r>
            <a:endParaRPr lang="en-US" sz="1000" b="1" dirty="0">
              <a:solidFill>
                <a:srgbClr val="00A34E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5375" y="1628767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chemeClr val="tx2"/>
                </a:solidFill>
              </a:rPr>
              <a:t>KDV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2829" y="1557329"/>
            <a:ext cx="13573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tx2"/>
                </a:solidFill>
              </a:rPr>
              <a:t>GELİR VERGİSİ</a:t>
            </a:r>
            <a:endParaRPr lang="ru-RU" sz="26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0283" y="1557329"/>
            <a:ext cx="13573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00" b="1" dirty="0" smtClean="0">
                <a:solidFill>
                  <a:schemeClr val="tx2"/>
                </a:solidFill>
              </a:rPr>
              <a:t>KÂR</a:t>
            </a:r>
          </a:p>
          <a:p>
            <a:r>
              <a:rPr lang="tr-TR" sz="2600" b="1" dirty="0" smtClean="0">
                <a:solidFill>
                  <a:schemeClr val="tx2"/>
                </a:solidFill>
              </a:rPr>
              <a:t>VERGİSİ</a:t>
            </a:r>
            <a:endParaRPr lang="ru-RU" sz="2600" b="1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2499" y="3343279"/>
            <a:ext cx="1714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 smtClean="0">
                <a:solidFill>
                  <a:schemeClr val="tx2"/>
                </a:solidFill>
              </a:rPr>
              <a:t>ORTALAMA MAAŞ</a:t>
            </a:r>
            <a:endParaRPr lang="ru-RU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2674135" y="3414717"/>
            <a:ext cx="857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bg1"/>
                </a:solidFill>
              </a:rPr>
              <a:t>3 GÜN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31391" y="3271841"/>
            <a:ext cx="12858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tx2"/>
                </a:solidFill>
              </a:rPr>
              <a:t>ŞİRKET </a:t>
            </a:r>
          </a:p>
          <a:p>
            <a:pPr algn="ctr"/>
            <a:r>
              <a:rPr lang="tr-TR" sz="2200" b="1" dirty="0" smtClean="0">
                <a:solidFill>
                  <a:schemeClr val="tx2"/>
                </a:solidFill>
              </a:rPr>
              <a:t>AÇMAK İÇİN</a:t>
            </a:r>
            <a:endParaRPr lang="ru-RU" sz="22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60283" y="3343279"/>
            <a:ext cx="1214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1 KW</a:t>
            </a:r>
            <a:r>
              <a:rPr lang="tr-TR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ENERJI IÇIN 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" y="1188720"/>
            <a:ext cx="6595872" cy="11673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" y="3288792"/>
            <a:ext cx="6595872" cy="11673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1960" y="316992"/>
            <a:ext cx="140208" cy="1097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750" b="1">
                <a:solidFill>
                  <a:srgbClr val="00A34E"/>
                </a:solidFill>
                <a:latin typeface="Arial"/>
              </a:rPr>
              <a:t>14</a:t>
            </a:r>
          </a:p>
        </p:txBody>
      </p:sp>
      <p:sp>
        <p:nvSpPr>
          <p:cNvPr id="6" name="Rectangle 5"/>
          <p:cNvSpPr/>
          <p:nvPr/>
        </p:nvSpPr>
        <p:spPr>
          <a:xfrm>
            <a:off x="459557" y="628635"/>
            <a:ext cx="3286148" cy="21431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600" b="1" dirty="0" smtClean="0">
                <a:solidFill>
                  <a:srgbClr val="079C48"/>
                </a:solidFill>
                <a:latin typeface="Arial"/>
              </a:rPr>
              <a:t>NEDEN KIRGIZ CUMHURİYETİ?</a:t>
            </a:r>
            <a:endParaRPr lang="en-US" sz="1600" b="1" dirty="0">
              <a:solidFill>
                <a:srgbClr val="079C48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433" y="2414585"/>
            <a:ext cx="959057" cy="33947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ct val="109000"/>
              </a:lnSpc>
            </a:pPr>
            <a:r>
              <a:rPr lang="en-US" sz="1100" b="1" dirty="0" smtClean="0">
                <a:solidFill>
                  <a:srgbClr val="00476E"/>
                </a:solidFill>
                <a:latin typeface="Arial"/>
              </a:rPr>
              <a:t>LIBERAL MEVZUAT</a:t>
            </a:r>
            <a:r>
              <a:rPr lang="tr-TR" sz="1100" b="1" dirty="0" smtClean="0">
                <a:solidFill>
                  <a:srgbClr val="00476E"/>
                </a:solidFill>
                <a:latin typeface="Arial"/>
              </a:rPr>
              <a:t>I</a:t>
            </a:r>
            <a:endParaRPr lang="en-US" sz="1100" b="1" dirty="0">
              <a:solidFill>
                <a:srgbClr val="00476E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1193" y="2414585"/>
            <a:ext cx="1789285" cy="40843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ct val="109000"/>
              </a:lnSpc>
            </a:pPr>
            <a:r>
              <a:rPr lang="tr-TR" sz="1100" b="1" dirty="0" smtClean="0">
                <a:solidFill>
                  <a:srgbClr val="00476E"/>
                </a:solidFill>
                <a:latin typeface="Arial"/>
              </a:rPr>
              <a:t>AÇIK </a:t>
            </a:r>
            <a:r>
              <a:rPr lang="en-US" sz="1100" b="1" dirty="0" smtClean="0">
                <a:solidFill>
                  <a:srgbClr val="00476E"/>
                </a:solidFill>
                <a:latin typeface="Arial"/>
              </a:rPr>
              <a:t>VE </a:t>
            </a:r>
            <a:r>
              <a:rPr lang="tr-TR" sz="1100" b="1" dirty="0" smtClean="0">
                <a:solidFill>
                  <a:srgbClr val="00476E"/>
                </a:solidFill>
                <a:latin typeface="Arial"/>
              </a:rPr>
              <a:t>DÜRÜST</a:t>
            </a:r>
          </a:p>
          <a:p>
            <a:pPr indent="0" algn="ctr">
              <a:lnSpc>
                <a:spcPct val="109000"/>
              </a:lnSpc>
            </a:pPr>
            <a:r>
              <a:rPr lang="tr-TR" sz="1100" b="1" dirty="0" smtClean="0">
                <a:solidFill>
                  <a:srgbClr val="00476E"/>
                </a:solidFill>
                <a:latin typeface="Arial"/>
              </a:rPr>
              <a:t> İŞ</a:t>
            </a:r>
            <a:r>
              <a:rPr lang="en-US" sz="1100" b="1" dirty="0" smtClean="0">
                <a:solidFill>
                  <a:srgbClr val="00476E"/>
                </a:solidFill>
                <a:latin typeface="Arial"/>
              </a:rPr>
              <a:t> ÇEVRE</a:t>
            </a:r>
            <a:r>
              <a:rPr lang="tr-TR" sz="1100" b="1" dirty="0" smtClean="0">
                <a:solidFill>
                  <a:srgbClr val="00476E"/>
                </a:solidFill>
                <a:latin typeface="Arial"/>
              </a:rPr>
              <a:t>Sİ</a:t>
            </a:r>
            <a:endParaRPr lang="en-US" sz="1100" b="1" dirty="0">
              <a:solidFill>
                <a:srgbClr val="00476E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48328" y="2432303"/>
            <a:ext cx="1240452" cy="3394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ct val="109000"/>
              </a:lnSpc>
            </a:pPr>
            <a:r>
              <a:rPr lang="en-US" sz="1100" b="1" dirty="0" smtClean="0">
                <a:solidFill>
                  <a:srgbClr val="00476E"/>
                </a:solidFill>
                <a:latin typeface="Arial"/>
              </a:rPr>
              <a:t>DÜŞÜK VERGİ ORANLARI</a:t>
            </a:r>
            <a:endParaRPr lang="en-US" sz="1100" b="1" dirty="0">
              <a:solidFill>
                <a:srgbClr val="00476E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79008" y="2432303"/>
            <a:ext cx="1475232" cy="41090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ct val="109000"/>
              </a:lnSpc>
            </a:pPr>
            <a:r>
              <a:rPr lang="en-US" sz="1100" b="1" dirty="0" smtClean="0">
                <a:solidFill>
                  <a:srgbClr val="00476E"/>
                </a:solidFill>
                <a:latin typeface="Arial"/>
              </a:rPr>
              <a:t>NITELIKLI VE EĞITIMLI IŞGÜCÜ</a:t>
            </a:r>
            <a:endParaRPr lang="en-US" sz="1100" b="1" dirty="0">
              <a:solidFill>
                <a:srgbClr val="00476E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995" y="4557725"/>
            <a:ext cx="1245190" cy="3794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ct val="107000"/>
              </a:lnSpc>
            </a:pPr>
            <a:r>
              <a:rPr lang="en-US" sz="1100" b="1" dirty="0" smtClean="0">
                <a:solidFill>
                  <a:srgbClr val="00476E"/>
                </a:solidFill>
                <a:latin typeface="Arial"/>
              </a:rPr>
              <a:t>DÜŞÜK ELEKTRİK MALİYETİ</a:t>
            </a:r>
            <a:endParaRPr lang="en-US" sz="1100" b="1" dirty="0">
              <a:solidFill>
                <a:srgbClr val="00476E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74069" y="4557725"/>
            <a:ext cx="1500198" cy="30805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ct val="107000"/>
              </a:lnSpc>
            </a:pPr>
            <a:r>
              <a:rPr lang="en-US" sz="1100" b="1" dirty="0" smtClean="0">
                <a:solidFill>
                  <a:srgbClr val="00476E"/>
                </a:solidFill>
                <a:latin typeface="Arial"/>
              </a:rPr>
              <a:t>DÜŞÜK KONAKLAMA MALİYETİ</a:t>
            </a:r>
            <a:endParaRPr lang="en-US" sz="1100" b="1" dirty="0">
              <a:solidFill>
                <a:srgbClr val="00476E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45771" y="4557725"/>
            <a:ext cx="1161001" cy="37949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ct val="107000"/>
              </a:lnSpc>
            </a:pPr>
            <a:r>
              <a:rPr lang="en-US" sz="1100" b="1" dirty="0" smtClean="0">
                <a:solidFill>
                  <a:srgbClr val="00476E"/>
                </a:solidFill>
                <a:latin typeface="Arial"/>
              </a:rPr>
              <a:t>ELVERIŞLI KONUMU</a:t>
            </a:r>
            <a:endParaRPr lang="en-US" sz="1100" b="1" dirty="0">
              <a:solidFill>
                <a:srgbClr val="00476E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88845" y="4557725"/>
            <a:ext cx="1500197" cy="45092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ct val="107000"/>
              </a:lnSpc>
            </a:pPr>
            <a:r>
              <a:rPr lang="en-US" sz="1100" b="1" dirty="0" smtClean="0">
                <a:solidFill>
                  <a:srgbClr val="00476E"/>
                </a:solidFill>
                <a:latin typeface="Arial"/>
              </a:rPr>
              <a:t>DÜNYANIN 61 ÜLKESI IÇIN VIZESIZ REJIM</a:t>
            </a:r>
            <a:endParaRPr lang="en-US" sz="1100" b="1" dirty="0">
              <a:solidFill>
                <a:srgbClr val="00476E"/>
              </a:solidFill>
              <a:latin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7794661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59557" y="557198"/>
            <a:ext cx="3929090" cy="2857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400" b="1" dirty="0" smtClean="0">
                <a:solidFill>
                  <a:srgbClr val="00A34E"/>
                </a:solidFill>
                <a:latin typeface="Arial"/>
              </a:rPr>
              <a:t>AJANS - YATIRIMCILAR İÇİN "BİR PENCERE"</a:t>
            </a:r>
            <a:endParaRPr lang="en-US" sz="1400" b="1" dirty="0">
              <a:solidFill>
                <a:srgbClr val="00A34E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5705" y="1128701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ANALİ</a:t>
            </a:r>
            <a:r>
              <a:rPr lang="tr-TR" sz="2000" dirty="0" smtClean="0">
                <a:solidFill>
                  <a:schemeClr val="bg1"/>
                </a:solidFill>
              </a:rPr>
              <a:t>TİĞİ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8647" y="1843081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YATIRIMCILARA DESTEK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5837" y="2628899"/>
            <a:ext cx="19288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bg1"/>
                </a:solidFill>
              </a:rPr>
              <a:t>YATIRIM SONRASI </a:t>
            </a:r>
            <a:endParaRPr lang="tr-TR" sz="1700" dirty="0" smtClean="0">
              <a:solidFill>
                <a:schemeClr val="bg1"/>
              </a:solidFill>
            </a:endParaRPr>
          </a:p>
          <a:p>
            <a:r>
              <a:rPr lang="en-US" sz="1700" dirty="0" smtClean="0">
                <a:solidFill>
                  <a:schemeClr val="bg1"/>
                </a:solidFill>
              </a:rPr>
              <a:t>DESTEK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1523" y="3486155"/>
            <a:ext cx="12144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bg1"/>
                </a:solidFill>
              </a:rPr>
              <a:t>İHRACAT TANITIM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31391" y="4271973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DEVLET-ÖZEL </a:t>
            </a:r>
            <a:endParaRPr lang="tr-TR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ORTAKLIK TANITIMI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213" y="317006"/>
            <a:ext cx="3024336" cy="19682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4605" y="317007"/>
            <a:ext cx="2952328" cy="19650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0269" y="2915791"/>
            <a:ext cx="576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Kırgız </a:t>
            </a:r>
            <a:r>
              <a:rPr lang="en-US" sz="2400" dirty="0" err="1"/>
              <a:t>Cumhuriyeti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Türkiye</a:t>
            </a:r>
            <a:r>
              <a:rPr lang="en-US" sz="2400" dirty="0"/>
              <a:t> </a:t>
            </a:r>
            <a:r>
              <a:rPr lang="en-US" sz="2400" dirty="0" err="1"/>
              <a:t>Cumhuriyeti</a:t>
            </a:r>
            <a:r>
              <a:rPr lang="en-US" sz="2400" dirty="0"/>
              <a:t> </a:t>
            </a:r>
            <a:r>
              <a:rPr lang="en-US" sz="2400" dirty="0" err="1"/>
              <a:t>arasında</a:t>
            </a:r>
            <a:r>
              <a:rPr lang="en-US" sz="2400" dirty="0"/>
              <a:t> </a:t>
            </a:r>
            <a:r>
              <a:rPr lang="en-US" sz="2400" dirty="0" err="1"/>
              <a:t>karşılıklı</a:t>
            </a:r>
            <a:r>
              <a:rPr lang="en-US" sz="2400" dirty="0"/>
              <a:t> </a:t>
            </a:r>
            <a:r>
              <a:rPr lang="en-US" sz="2400" dirty="0" err="1"/>
              <a:t>yatırımların</a:t>
            </a:r>
            <a:r>
              <a:rPr lang="en-US" sz="2400" dirty="0"/>
              <a:t> </a:t>
            </a:r>
            <a:r>
              <a:rPr lang="en-US" sz="2400" dirty="0" err="1"/>
              <a:t>teşvik</a:t>
            </a:r>
            <a:r>
              <a:rPr lang="en-US" sz="2400" dirty="0"/>
              <a:t> </a:t>
            </a:r>
            <a:r>
              <a:rPr lang="en-US" sz="2400" dirty="0" err="1"/>
              <a:t>edilmesi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korunmasına</a:t>
            </a:r>
            <a:r>
              <a:rPr lang="en-US" sz="2400" dirty="0"/>
              <a:t> </a:t>
            </a:r>
            <a:r>
              <a:rPr lang="en-US" sz="2400" dirty="0" err="1"/>
              <a:t>ilişkin</a:t>
            </a:r>
            <a:r>
              <a:rPr lang="en-US" sz="2400" dirty="0"/>
              <a:t> </a:t>
            </a:r>
            <a:r>
              <a:rPr lang="en-US" sz="2400" dirty="0" err="1" smtClean="0"/>
              <a:t>anlaşmasi</a:t>
            </a:r>
            <a:r>
              <a:rPr lang="en-US" sz="2400" dirty="0" smtClean="0"/>
              <a:t> </a:t>
            </a:r>
            <a:r>
              <a:rPr lang="en-US" sz="2400" dirty="0"/>
              <a:t>Kırgız </a:t>
            </a:r>
            <a:r>
              <a:rPr lang="en-US" sz="2400" dirty="0" err="1"/>
              <a:t>Cumhuriyeti</a:t>
            </a:r>
            <a:r>
              <a:rPr lang="en-US" sz="2400" dirty="0"/>
              <a:t>  </a:t>
            </a:r>
            <a:r>
              <a:rPr lang="en-US" sz="2400" dirty="0" err="1" smtClean="0"/>
              <a:t>Cumhurbaskani</a:t>
            </a:r>
            <a:r>
              <a:rPr lang="en-US" sz="2400" dirty="0" smtClean="0"/>
              <a:t>  </a:t>
            </a:r>
            <a:r>
              <a:rPr lang="en-US" sz="2400" dirty="0" err="1"/>
              <a:t>S</a:t>
            </a:r>
            <a:r>
              <a:rPr lang="en-US" sz="2400" dirty="0" err="1" smtClean="0"/>
              <a:t>ayin</a:t>
            </a:r>
            <a:r>
              <a:rPr lang="en-US" sz="2400" dirty="0" smtClean="0"/>
              <a:t> </a:t>
            </a:r>
            <a:r>
              <a:rPr lang="en-US" sz="2400" dirty="0" err="1" smtClean="0"/>
              <a:t>Sooronbay</a:t>
            </a:r>
            <a:r>
              <a:rPr lang="en-US" sz="2400" dirty="0" smtClean="0"/>
              <a:t> </a:t>
            </a:r>
            <a:r>
              <a:rPr lang="en-US" sz="2400" dirty="0" err="1" smtClean="0"/>
              <a:t>Ceenbekov</a:t>
            </a:r>
            <a:r>
              <a:rPr lang="en-US" sz="2400" dirty="0" smtClean="0"/>
              <a:t> </a:t>
            </a:r>
            <a:r>
              <a:rPr lang="en-US" sz="2400" dirty="0" err="1" smtClean="0"/>
              <a:t>tarafindan</a:t>
            </a:r>
            <a:r>
              <a:rPr lang="tr-TR" sz="2400" dirty="0" smtClean="0"/>
              <a:t> </a:t>
            </a:r>
            <a:r>
              <a:rPr lang="en-US" sz="2400" dirty="0" smtClean="0"/>
              <a:t>18 </a:t>
            </a:r>
            <a:r>
              <a:rPr lang="en-US" sz="2400" dirty="0" err="1" smtClean="0"/>
              <a:t>Ocak</a:t>
            </a:r>
            <a:r>
              <a:rPr lang="en-US" sz="2400" dirty="0" smtClean="0"/>
              <a:t> 2020’de </a:t>
            </a:r>
            <a:r>
              <a:rPr lang="en-US" sz="2400" dirty="0" err="1" smtClean="0"/>
              <a:t>onaylandı</a:t>
            </a:r>
            <a:r>
              <a:rPr lang="en-US" sz="2400" dirty="0"/>
              <a:t>.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511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 t="6214"/>
          <a:stretch>
            <a:fillRect/>
          </a:stretch>
        </p:blipFill>
        <p:spPr bwMode="auto">
          <a:xfrm>
            <a:off x="0" y="3943356"/>
            <a:ext cx="7777163" cy="160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84" y="4748784"/>
            <a:ext cx="271272" cy="262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936" y="1127760"/>
            <a:ext cx="4974336" cy="2301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4104" y="3410712"/>
            <a:ext cx="1255776" cy="137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9064" y="4172712"/>
            <a:ext cx="292608" cy="265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7341" y="4125253"/>
            <a:ext cx="330603" cy="312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2968" y="4721352"/>
            <a:ext cx="280416" cy="2895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316992"/>
            <a:ext cx="88392" cy="1097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750" b="1">
                <a:solidFill>
                  <a:srgbClr val="00A34E"/>
                </a:solidFill>
                <a:latin typeface="Arial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5243" y="557197"/>
            <a:ext cx="4788408" cy="1889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en-US" sz="1600" b="1" dirty="0">
                <a:solidFill>
                  <a:srgbClr val="268000"/>
                </a:solidFill>
                <a:latin typeface="Arial"/>
              </a:rPr>
              <a:t>KIRGIZISTAN HAKKINDA TEMEL BILGILER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68952" y="960120"/>
            <a:ext cx="722376" cy="1127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800" dirty="0">
                <a:solidFill>
                  <a:srgbClr val="939BA1"/>
                </a:solidFill>
                <a:latin typeface="Arial"/>
              </a:rPr>
              <a:t>KAZAKHSTAN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23872" y="3675888"/>
            <a:ext cx="612648" cy="1127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800">
                <a:solidFill>
                  <a:srgbClr val="939BA1"/>
                </a:solidFill>
                <a:latin typeface="Arial"/>
              </a:rPr>
              <a:t>TAJIKISTAN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20495" y="4212336"/>
            <a:ext cx="1610764" cy="202513"/>
          </a:xfrm>
          <a:prstGeom prst="rect">
            <a:avLst/>
          </a:prstGeom>
          <a:solidFill>
            <a:srgbClr val="04486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tr-TR" sz="1100" dirty="0" smtClean="0">
                <a:solidFill>
                  <a:srgbClr val="FFFFFF"/>
                </a:solidFill>
                <a:latin typeface="Segoe UI"/>
              </a:rPr>
              <a:t>Yuz ölçüm</a:t>
            </a:r>
            <a:r>
              <a:rPr lang="en-US" sz="1100" dirty="0" smtClean="0">
                <a:solidFill>
                  <a:srgbClr val="FFFFFF"/>
                </a:solidFill>
                <a:latin typeface="Segoe UI"/>
              </a:rPr>
              <a:t>: </a:t>
            </a:r>
            <a:r>
              <a:rPr lang="tr" sz="1100" dirty="0">
                <a:solidFill>
                  <a:srgbClr val="FFFFFF"/>
                </a:solidFill>
                <a:latin typeface="Segoe UI"/>
              </a:rPr>
              <a:t>199 900 </a:t>
            </a:r>
            <a:r>
              <a:rPr lang="fr" sz="1100" dirty="0">
                <a:solidFill>
                  <a:srgbClr val="FFFFFF"/>
                </a:solidFill>
                <a:latin typeface="Segoe UI"/>
              </a:rPr>
              <a:t>km</a:t>
            </a:r>
            <a:r>
              <a:rPr lang="fr" sz="1100" baseline="30000" dirty="0">
                <a:solidFill>
                  <a:srgbClr val="FFFFFF"/>
                </a:solidFill>
                <a:latin typeface="Segoe UI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11880" y="4215383"/>
            <a:ext cx="1348271" cy="199465"/>
          </a:xfrm>
          <a:prstGeom prst="rect">
            <a:avLst/>
          </a:prstGeom>
          <a:solidFill>
            <a:srgbClr val="04486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tr-TR" sz="1100" dirty="0" smtClean="0">
                <a:solidFill>
                  <a:srgbClr val="FFFFFF"/>
                </a:solidFill>
                <a:latin typeface="Segoe UI"/>
              </a:rPr>
              <a:t>Nüfüsü</a:t>
            </a:r>
            <a:r>
              <a:rPr lang="fr" sz="1100" dirty="0" smtClean="0">
                <a:solidFill>
                  <a:srgbClr val="FFFFFF"/>
                </a:solidFill>
                <a:latin typeface="Segoe UI"/>
              </a:rPr>
              <a:t>: </a:t>
            </a:r>
            <a:r>
              <a:rPr lang="fr" sz="1100" dirty="0">
                <a:solidFill>
                  <a:srgbClr val="FFFFFF"/>
                </a:solidFill>
                <a:latin typeface="Segoe UI"/>
              </a:rPr>
              <a:t>6.2 million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05856" y="4212336"/>
            <a:ext cx="1435608" cy="188976"/>
          </a:xfrm>
          <a:prstGeom prst="rect">
            <a:avLst/>
          </a:prstGeom>
          <a:solidFill>
            <a:srgbClr val="04486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tr-TR" sz="1100" dirty="0" smtClean="0">
                <a:solidFill>
                  <a:srgbClr val="FFFFFF"/>
                </a:solidFill>
                <a:latin typeface="Segoe UI"/>
              </a:rPr>
              <a:t>Başkent</a:t>
            </a:r>
            <a:r>
              <a:rPr lang="fr" sz="1100" dirty="0" smtClean="0">
                <a:solidFill>
                  <a:srgbClr val="FFFFFF"/>
                </a:solidFill>
                <a:latin typeface="Segoe UI"/>
              </a:rPr>
              <a:t>: Bi</a:t>
            </a:r>
            <a:r>
              <a:rPr lang="tr-TR" sz="1100" dirty="0" smtClean="0">
                <a:solidFill>
                  <a:srgbClr val="FFFFFF"/>
                </a:solidFill>
                <a:latin typeface="Segoe UI"/>
              </a:rPr>
              <a:t>ş</a:t>
            </a:r>
            <a:r>
              <a:rPr lang="fr" sz="1100" dirty="0" smtClean="0">
                <a:solidFill>
                  <a:srgbClr val="FFFFFF"/>
                </a:solidFill>
                <a:latin typeface="Segoe UI"/>
              </a:rPr>
              <a:t>kek</a:t>
            </a:r>
            <a:endParaRPr lang="fr" sz="1100" dirty="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3168" y="4687824"/>
            <a:ext cx="1121664" cy="368808"/>
          </a:xfrm>
          <a:prstGeom prst="rect">
            <a:avLst/>
          </a:prstGeom>
          <a:solidFill>
            <a:srgbClr val="04486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tr-TR" sz="1100" dirty="0" smtClean="0">
                <a:solidFill>
                  <a:srgbClr val="FFFFFF"/>
                </a:solidFill>
                <a:latin typeface="Segoe UI"/>
              </a:rPr>
              <a:t>Diller</a:t>
            </a:r>
            <a:r>
              <a:rPr lang="fr" sz="1100" dirty="0" smtClean="0">
                <a:solidFill>
                  <a:srgbClr val="FFFFFF"/>
                </a:solidFill>
                <a:latin typeface="Segoe UI"/>
              </a:rPr>
              <a:t>:</a:t>
            </a:r>
            <a:endParaRPr lang="fr" sz="1100" dirty="0">
              <a:solidFill>
                <a:srgbClr val="FFFFFF"/>
              </a:solidFill>
              <a:latin typeface="Segoe UI"/>
            </a:endParaRPr>
          </a:p>
          <a:p>
            <a:pPr indent="0"/>
            <a:r>
              <a:rPr lang="fr" sz="1100" dirty="0" smtClean="0">
                <a:solidFill>
                  <a:srgbClr val="FFFFFF"/>
                </a:solidFill>
                <a:latin typeface="Segoe UI"/>
              </a:rPr>
              <a:t>K</a:t>
            </a:r>
            <a:r>
              <a:rPr lang="tr-TR" sz="1100" dirty="0" smtClean="0">
                <a:solidFill>
                  <a:srgbClr val="FFFFFF"/>
                </a:solidFill>
                <a:latin typeface="Segoe UI"/>
              </a:rPr>
              <a:t>ırgızca</a:t>
            </a:r>
            <a:r>
              <a:rPr lang="fr" sz="1100" dirty="0" smtClean="0">
                <a:solidFill>
                  <a:srgbClr val="FFFFFF"/>
                </a:solidFill>
                <a:latin typeface="Segoe UI"/>
              </a:rPr>
              <a:t>, Rus</a:t>
            </a:r>
            <a:r>
              <a:rPr lang="tr-TR" sz="1100" dirty="0" smtClean="0">
                <a:solidFill>
                  <a:srgbClr val="FFFFFF"/>
                </a:solidFill>
                <a:latin typeface="Segoe UI"/>
              </a:rPr>
              <a:t>ca</a:t>
            </a:r>
            <a:endParaRPr lang="fr" sz="1100" dirty="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08832" y="4693920"/>
            <a:ext cx="792480" cy="329184"/>
          </a:xfrm>
          <a:prstGeom prst="rect">
            <a:avLst/>
          </a:prstGeom>
          <a:solidFill>
            <a:srgbClr val="04486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tr-TR" sz="1100" dirty="0" smtClean="0">
                <a:solidFill>
                  <a:srgbClr val="FFFFFF"/>
                </a:solidFill>
                <a:latin typeface="Segoe UI"/>
              </a:rPr>
              <a:t>Sınırları</a:t>
            </a:r>
            <a:r>
              <a:rPr lang="fr" sz="1100" dirty="0" smtClean="0">
                <a:solidFill>
                  <a:srgbClr val="FFFFFF"/>
                </a:solidFill>
                <a:latin typeface="Segoe UI"/>
              </a:rPr>
              <a:t>:</a:t>
            </a:r>
            <a:endParaRPr lang="fr" sz="1100" dirty="0">
              <a:solidFill>
                <a:srgbClr val="FFFFFF"/>
              </a:solidFill>
              <a:latin typeface="Segoe UI"/>
            </a:endParaRPr>
          </a:p>
          <a:p>
            <a:pPr indent="0"/>
            <a:r>
              <a:rPr lang="fr" sz="1100" dirty="0">
                <a:solidFill>
                  <a:srgbClr val="FFFFFF"/>
                </a:solidFill>
                <a:latin typeface="Segoe UI"/>
              </a:rPr>
              <a:t>UTC+6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72328" y="4693920"/>
            <a:ext cx="1356360" cy="368808"/>
          </a:xfrm>
          <a:prstGeom prst="rect">
            <a:avLst/>
          </a:prstGeom>
          <a:solidFill>
            <a:srgbClr val="04486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tr-TR" sz="1100" dirty="0" smtClean="0">
                <a:solidFill>
                  <a:srgbClr val="FFFFFF"/>
                </a:solidFill>
                <a:latin typeface="Segoe UI"/>
              </a:rPr>
              <a:t>Para birimi</a:t>
            </a:r>
            <a:r>
              <a:rPr lang="en-US" sz="1100" dirty="0" smtClean="0">
                <a:solidFill>
                  <a:srgbClr val="FFFFFF"/>
                </a:solidFill>
                <a:latin typeface="Segoe UI"/>
              </a:rPr>
              <a:t>:</a:t>
            </a:r>
            <a:endParaRPr lang="en-US" sz="1100" dirty="0">
              <a:solidFill>
                <a:srgbClr val="FFFFFF"/>
              </a:solidFill>
              <a:latin typeface="Segoe UI"/>
            </a:endParaRPr>
          </a:p>
          <a:p>
            <a:pPr indent="0"/>
            <a:r>
              <a:rPr lang="en-US" sz="1100" dirty="0" smtClean="0">
                <a:solidFill>
                  <a:srgbClr val="FFFFFF"/>
                </a:solidFill>
                <a:latin typeface="Segoe UI"/>
              </a:rPr>
              <a:t>K</a:t>
            </a:r>
            <a:r>
              <a:rPr lang="tr-TR" sz="1100" dirty="0" smtClean="0">
                <a:solidFill>
                  <a:srgbClr val="FFFFFF"/>
                </a:solidFill>
                <a:latin typeface="Segoe UI"/>
              </a:rPr>
              <a:t>ı</a:t>
            </a:r>
            <a:r>
              <a:rPr lang="en-US" sz="1100" dirty="0" err="1" smtClean="0">
                <a:solidFill>
                  <a:srgbClr val="FFFFFF"/>
                </a:solidFill>
                <a:latin typeface="Segoe UI"/>
              </a:rPr>
              <a:t>rg</a:t>
            </a:r>
            <a:r>
              <a:rPr lang="tr-TR" sz="1100" dirty="0" smtClean="0">
                <a:solidFill>
                  <a:srgbClr val="FFFFFF"/>
                </a:solidFill>
                <a:latin typeface="Segoe UI"/>
              </a:rPr>
              <a:t>ı</a:t>
            </a:r>
            <a:r>
              <a:rPr lang="en-US" sz="1100" dirty="0" smtClean="0">
                <a:solidFill>
                  <a:srgbClr val="FFFFFF"/>
                </a:solidFill>
                <a:latin typeface="Segoe UI"/>
              </a:rPr>
              <a:t>z </a:t>
            </a:r>
            <a:r>
              <a:rPr lang="tr" sz="1100" dirty="0">
                <a:solidFill>
                  <a:srgbClr val="FFFFFF"/>
                </a:solidFill>
                <a:latin typeface="Segoe UI"/>
              </a:rPr>
              <a:t>Som </a:t>
            </a:r>
            <a:r>
              <a:rPr lang="en-US" sz="1100" dirty="0">
                <a:solidFill>
                  <a:srgbClr val="FFFFFF"/>
                </a:solidFill>
                <a:latin typeface="Segoe UI"/>
              </a:rPr>
              <a:t>(KGS)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0995" y="4147158"/>
            <a:ext cx="357190" cy="33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0" cstate="print"/>
          <a:srcRect l="15972" b="30769"/>
          <a:stretch>
            <a:fillRect/>
          </a:stretch>
        </p:blipFill>
        <p:spPr bwMode="auto">
          <a:xfrm>
            <a:off x="5174465" y="4700601"/>
            <a:ext cx="366837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834" y="2573079"/>
            <a:ext cx="2533587" cy="25335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33177" y="318976"/>
            <a:ext cx="91136" cy="10936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750" b="1">
                <a:solidFill>
                  <a:srgbClr val="00A34E"/>
                </a:solidFill>
                <a:latin typeface="Arial"/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388119" y="628635"/>
            <a:ext cx="4000528" cy="2857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endParaRPr lang="tr-TR" sz="400" b="1" dirty="0" smtClean="0">
              <a:solidFill>
                <a:srgbClr val="268000"/>
              </a:solidFill>
              <a:latin typeface="Times New Roman"/>
            </a:endParaRPr>
          </a:p>
          <a:p>
            <a:pPr indent="0"/>
            <a:r>
              <a:rPr lang="en-US" sz="1400" b="1" dirty="0" smtClean="0">
                <a:solidFill>
                  <a:srgbClr val="268000"/>
                </a:solidFill>
                <a:latin typeface="Times New Roman"/>
              </a:rPr>
              <a:t>TEMEL </a:t>
            </a:r>
            <a:r>
              <a:rPr lang="tr" sz="1400" b="1" dirty="0" smtClean="0">
                <a:solidFill>
                  <a:srgbClr val="268000"/>
                </a:solidFill>
                <a:latin typeface="Times New Roman"/>
              </a:rPr>
              <a:t>MAKROEKONOMİK GÖSTERGELER</a:t>
            </a:r>
            <a:endParaRPr lang="tr" sz="1400" b="1" dirty="0">
              <a:solidFill>
                <a:srgbClr val="268000"/>
              </a:solidFill>
              <a:latin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3497" y="3138123"/>
            <a:ext cx="1842142" cy="163133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>
              <a:spcAft>
                <a:spcPts val="770"/>
              </a:spcAft>
            </a:pPr>
            <a:r>
              <a:rPr lang="en-US" sz="1600" b="1" dirty="0" smtClean="0">
                <a:solidFill>
                  <a:srgbClr val="00476E"/>
                </a:solidFill>
                <a:latin typeface="Arial"/>
              </a:rPr>
              <a:t>GSYİH ’</a:t>
            </a:r>
            <a:r>
              <a:rPr lang="en-US" sz="1600" b="1" dirty="0" err="1" smtClean="0">
                <a:solidFill>
                  <a:srgbClr val="00476E"/>
                </a:solidFill>
                <a:latin typeface="Arial"/>
              </a:rPr>
              <a:t>nın</a:t>
            </a:r>
            <a:r>
              <a:rPr lang="tr-TR" sz="1600" b="1" dirty="0" smtClean="0">
                <a:solidFill>
                  <a:srgbClr val="00476E"/>
                </a:solidFill>
                <a:latin typeface="Arial"/>
              </a:rPr>
              <a:t> Y</a:t>
            </a:r>
            <a:r>
              <a:rPr lang="en-US" sz="1600" b="1" dirty="0" err="1" smtClean="0">
                <a:solidFill>
                  <a:srgbClr val="00476E"/>
                </a:solidFill>
                <a:latin typeface="Arial"/>
              </a:rPr>
              <a:t>apısı</a:t>
            </a:r>
            <a:endParaRPr lang="en-US" sz="1600" b="1" dirty="0">
              <a:solidFill>
                <a:srgbClr val="00476E"/>
              </a:solidFill>
              <a:latin typeface="Arial"/>
            </a:endParaRPr>
          </a:p>
          <a:p>
            <a:pPr indent="0">
              <a:spcAft>
                <a:spcPts val="350"/>
              </a:spcAft>
            </a:pPr>
            <a:r>
              <a:rPr lang="en-US" sz="1100" dirty="0">
                <a:solidFill>
                  <a:srgbClr val="00476E"/>
                </a:solidFill>
                <a:latin typeface="Segoe UI"/>
              </a:rPr>
              <a:t>| </a:t>
            </a:r>
            <a:r>
              <a:rPr lang="en-US" sz="1100" dirty="0" err="1" smtClean="0">
                <a:solidFill>
                  <a:srgbClr val="00476E"/>
                </a:solidFill>
                <a:latin typeface="Segoe UI"/>
              </a:rPr>
              <a:t>Servi</a:t>
            </a:r>
            <a:r>
              <a:rPr lang="tr-TR" sz="1100" dirty="0" smtClean="0">
                <a:solidFill>
                  <a:srgbClr val="00476E"/>
                </a:solidFill>
                <a:latin typeface="Segoe UI"/>
              </a:rPr>
              <a:t>s</a:t>
            </a:r>
            <a:endParaRPr lang="en-US" sz="1100" dirty="0">
              <a:solidFill>
                <a:srgbClr val="00476E"/>
              </a:solidFill>
              <a:latin typeface="Segoe UI"/>
            </a:endParaRPr>
          </a:p>
          <a:p>
            <a:pPr indent="0">
              <a:spcAft>
                <a:spcPts val="350"/>
              </a:spcAft>
            </a:pPr>
            <a:r>
              <a:rPr lang="en-US" sz="1100" dirty="0">
                <a:solidFill>
                  <a:srgbClr val="00A34E"/>
                </a:solidFill>
                <a:latin typeface="Segoe UI"/>
              </a:rPr>
              <a:t>| </a:t>
            </a:r>
            <a:r>
              <a:rPr lang="tr-TR" sz="1100" dirty="0" smtClean="0">
                <a:solidFill>
                  <a:srgbClr val="00476E"/>
                </a:solidFill>
                <a:latin typeface="Segoe UI"/>
              </a:rPr>
              <a:t>Sanayı</a:t>
            </a:r>
            <a:endParaRPr lang="en-US" sz="1100" dirty="0">
              <a:solidFill>
                <a:srgbClr val="00476E"/>
              </a:solidFill>
              <a:latin typeface="Segoe UI"/>
            </a:endParaRPr>
          </a:p>
          <a:p>
            <a:pPr indent="0">
              <a:spcAft>
                <a:spcPts val="350"/>
              </a:spcAft>
            </a:pPr>
            <a:r>
              <a:rPr lang="en-US" sz="1100" dirty="0">
                <a:solidFill>
                  <a:srgbClr val="9AC93B"/>
                </a:solidFill>
                <a:latin typeface="Segoe UI"/>
              </a:rPr>
              <a:t>| </a:t>
            </a:r>
            <a:r>
              <a:rPr lang="tr-TR" sz="1100" dirty="0" smtClean="0">
                <a:solidFill>
                  <a:srgbClr val="00476E"/>
                </a:solidFill>
                <a:latin typeface="Segoe UI"/>
              </a:rPr>
              <a:t>Tarım</a:t>
            </a:r>
            <a:endParaRPr lang="en-US" sz="1100" dirty="0">
              <a:solidFill>
                <a:srgbClr val="00476E"/>
              </a:solidFill>
              <a:latin typeface="Segoe UI"/>
            </a:endParaRPr>
          </a:p>
          <a:p>
            <a:pPr indent="0">
              <a:spcAft>
                <a:spcPts val="350"/>
              </a:spcAft>
            </a:pPr>
            <a:r>
              <a:rPr lang="tr-TR" sz="1100" dirty="0" smtClean="0">
                <a:solidFill>
                  <a:srgbClr val="939BA1"/>
                </a:solidFill>
                <a:latin typeface="Segoe UI"/>
              </a:rPr>
              <a:t> Inşaat</a:t>
            </a:r>
          </a:p>
          <a:p>
            <a:pPr indent="0">
              <a:spcAft>
                <a:spcPts val="350"/>
              </a:spcAft>
            </a:pPr>
            <a:r>
              <a:rPr lang="en-US" sz="1100" dirty="0" smtClean="0">
                <a:solidFill>
                  <a:srgbClr val="0074BA"/>
                </a:solidFill>
                <a:latin typeface="Segoe UI"/>
              </a:rPr>
              <a:t> </a:t>
            </a:r>
            <a:r>
              <a:rPr lang="tr-TR" sz="1100" dirty="0" smtClean="0">
                <a:solidFill>
                  <a:srgbClr val="00476E"/>
                </a:solidFill>
                <a:latin typeface="Segoe UI"/>
              </a:rPr>
              <a:t>Diğer</a:t>
            </a:r>
            <a:endParaRPr lang="en-US" sz="1100" dirty="0">
              <a:solidFill>
                <a:srgbClr val="00476E"/>
              </a:solidFill>
              <a:latin typeface="Segoe U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433" y="1057263"/>
            <a:ext cx="6592024" cy="144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459689" y="1200139"/>
            <a:ext cx="92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Millyar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1061" y="1700205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GSYİH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45639" y="1628767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GSYİH</a:t>
            </a:r>
            <a:r>
              <a:rPr lang="tr-TR" sz="2000" b="1" dirty="0" smtClean="0">
                <a:solidFill>
                  <a:schemeClr val="accent5">
                    <a:lumMod val="50000"/>
                  </a:schemeClr>
                </a:solidFill>
              </a:rPr>
              <a:t>’nın yükselişi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34087" r="14051"/>
          <a:stretch>
            <a:fillRect/>
          </a:stretch>
        </p:blipFill>
        <p:spPr bwMode="auto">
          <a:xfrm>
            <a:off x="1173937" y="3414717"/>
            <a:ext cx="257972" cy="12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460217" y="1628767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GSYİH</a:t>
            </a:r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</a:rPr>
              <a:t>işi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</a:rPr>
              <a:t>başına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48" y="2154936"/>
            <a:ext cx="944880" cy="469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280" y="2157984"/>
            <a:ext cx="950976" cy="463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472" y="2929128"/>
            <a:ext cx="938784" cy="417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296" y="3566160"/>
            <a:ext cx="941832" cy="542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4520" y="3560064"/>
            <a:ext cx="944880" cy="548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344" y="4306824"/>
            <a:ext cx="938784" cy="5608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8424" y="4410456"/>
            <a:ext cx="957072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rcRect l="23139"/>
          <a:stretch>
            <a:fillRect/>
          </a:stretch>
        </p:blipFill>
        <p:spPr>
          <a:xfrm>
            <a:off x="5388779" y="2054352"/>
            <a:ext cx="1923373" cy="30266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1104" y="316992"/>
            <a:ext cx="94488" cy="1097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750" b="1">
                <a:solidFill>
                  <a:srgbClr val="00A34E"/>
                </a:solidFill>
                <a:latin typeface="Arial"/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199" y="679703"/>
            <a:ext cx="3074192" cy="30612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endParaRPr lang="tr-TR" sz="300" b="1" dirty="0" smtClean="0">
              <a:solidFill>
                <a:srgbClr val="00A34E"/>
              </a:solidFill>
              <a:latin typeface="Arial"/>
            </a:endParaRPr>
          </a:p>
          <a:p>
            <a:pPr indent="0"/>
            <a:r>
              <a:rPr lang="en-US" sz="1000" b="1" dirty="0" smtClean="0">
                <a:solidFill>
                  <a:srgbClr val="00A34E"/>
                </a:solidFill>
                <a:latin typeface="Arial"/>
              </a:rPr>
              <a:t>DOĞRUDAN YABANCI YATIRIM GÖSTERGELERI</a:t>
            </a:r>
            <a:endParaRPr lang="en-US" sz="1000" b="1" dirty="0">
              <a:solidFill>
                <a:srgbClr val="00A34E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92680" y="1112520"/>
            <a:ext cx="1575816" cy="28956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2000" b="1" dirty="0">
                <a:solidFill>
                  <a:srgbClr val="00476E"/>
                </a:solidFill>
                <a:latin typeface="Arial"/>
              </a:rPr>
              <a:t>&gt;$8.0 </a:t>
            </a:r>
            <a:r>
              <a:rPr lang="tr-TR" sz="2000" b="1" dirty="0" smtClean="0">
                <a:solidFill>
                  <a:srgbClr val="00476E"/>
                </a:solidFill>
                <a:latin typeface="Arial"/>
              </a:rPr>
              <a:t>Milyar</a:t>
            </a:r>
            <a:endParaRPr lang="en-US" sz="2000" b="1" dirty="0">
              <a:solidFill>
                <a:srgbClr val="00476E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00143" y="1088136"/>
            <a:ext cx="2831709" cy="46919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/>
          <a:p>
            <a:pPr indent="0" algn="just"/>
            <a:r>
              <a:rPr lang="en-US" sz="1500" b="1" dirty="0" smtClean="0">
                <a:solidFill>
                  <a:schemeClr val="tx2"/>
                </a:solidFill>
                <a:latin typeface="Arial"/>
              </a:rPr>
              <a:t>Son 10 </a:t>
            </a:r>
            <a:r>
              <a:rPr lang="en-US" sz="1500" b="1" dirty="0" err="1" smtClean="0">
                <a:solidFill>
                  <a:schemeClr val="tx2"/>
                </a:solidFill>
                <a:latin typeface="Arial"/>
              </a:rPr>
              <a:t>yılda</a:t>
            </a:r>
            <a:r>
              <a:rPr lang="en-US" sz="1500" b="1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tr-TR" sz="1500" b="1" dirty="0" smtClean="0">
                <a:solidFill>
                  <a:schemeClr val="tx2"/>
                </a:solidFill>
                <a:latin typeface="Arial"/>
              </a:rPr>
              <a:t>D</a:t>
            </a:r>
            <a:r>
              <a:rPr lang="en-US" sz="1500" b="1" dirty="0" err="1" smtClean="0">
                <a:solidFill>
                  <a:schemeClr val="tx2"/>
                </a:solidFill>
                <a:latin typeface="Arial"/>
              </a:rPr>
              <a:t>oğrudan</a:t>
            </a:r>
            <a:r>
              <a:rPr lang="en-US" sz="1500" b="1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en-US" sz="1500" b="1" dirty="0" err="1" smtClean="0">
                <a:solidFill>
                  <a:schemeClr val="tx2"/>
                </a:solidFill>
                <a:latin typeface="Arial"/>
              </a:rPr>
              <a:t>yabancı</a:t>
            </a:r>
            <a:r>
              <a:rPr lang="en-US" sz="1500" b="1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en-US" sz="1500" b="1" dirty="0" err="1" smtClean="0">
                <a:solidFill>
                  <a:schemeClr val="tx2"/>
                </a:solidFill>
                <a:latin typeface="Arial"/>
              </a:rPr>
              <a:t>yatırım</a:t>
            </a:r>
            <a:r>
              <a:rPr lang="tr-TR" sz="1500" b="1" dirty="0" smtClean="0">
                <a:solidFill>
                  <a:schemeClr val="tx2"/>
                </a:solidFill>
                <a:latin typeface="Arial"/>
              </a:rPr>
              <a:t>ların</a:t>
            </a:r>
            <a:r>
              <a:rPr lang="en-US" sz="1500" b="1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en-US" sz="1500" b="1" dirty="0" err="1" smtClean="0">
                <a:solidFill>
                  <a:schemeClr val="tx2"/>
                </a:solidFill>
                <a:latin typeface="Arial"/>
              </a:rPr>
              <a:t>girişi</a:t>
            </a:r>
            <a:endParaRPr lang="en-US" sz="1000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0352" y="1752600"/>
            <a:ext cx="2072640" cy="1645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950" b="1" dirty="0" err="1" smtClean="0">
                <a:solidFill>
                  <a:srgbClr val="00476E"/>
                </a:solidFill>
                <a:latin typeface="Arial"/>
              </a:rPr>
              <a:t>Ülkeye</a:t>
            </a:r>
            <a:r>
              <a:rPr lang="en-US" sz="950" b="1" dirty="0" smtClean="0">
                <a:solidFill>
                  <a:srgbClr val="00476E"/>
                </a:solidFill>
                <a:latin typeface="Arial"/>
              </a:rPr>
              <a:t> </a:t>
            </a:r>
            <a:r>
              <a:rPr lang="en-US" sz="950" b="1" dirty="0" err="1" smtClean="0">
                <a:solidFill>
                  <a:srgbClr val="00476E"/>
                </a:solidFill>
                <a:latin typeface="Arial"/>
              </a:rPr>
              <a:t>göre</a:t>
            </a:r>
            <a:r>
              <a:rPr lang="en-US" sz="950" b="1" dirty="0" smtClean="0">
                <a:solidFill>
                  <a:srgbClr val="00476E"/>
                </a:solidFill>
                <a:latin typeface="Arial"/>
              </a:rPr>
              <a:t> DYY </a:t>
            </a:r>
            <a:r>
              <a:rPr lang="en-US" sz="950" b="1" dirty="0" err="1" smtClean="0">
                <a:solidFill>
                  <a:srgbClr val="00476E"/>
                </a:solidFill>
                <a:latin typeface="Arial"/>
              </a:rPr>
              <a:t>girişi</a:t>
            </a:r>
            <a:r>
              <a:rPr lang="tr-TR" sz="950" b="1" dirty="0" smtClean="0">
                <a:solidFill>
                  <a:srgbClr val="00476E"/>
                </a:solidFill>
                <a:latin typeface="Arial"/>
              </a:rPr>
              <a:t> </a:t>
            </a:r>
            <a:r>
              <a:rPr lang="en-US" sz="950" b="1" dirty="0" smtClean="0">
                <a:solidFill>
                  <a:srgbClr val="00476E"/>
                </a:solidFill>
                <a:latin typeface="Arial"/>
              </a:rPr>
              <a:t>(2009-2018</a:t>
            </a:r>
            <a:r>
              <a:rPr lang="en-US" sz="950" b="1" dirty="0">
                <a:solidFill>
                  <a:srgbClr val="00476E"/>
                </a:solidFill>
                <a:latin typeface="Arial"/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1624" y="2657856"/>
            <a:ext cx="359664" cy="1249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tr-TR" sz="900" b="1" dirty="0" smtClean="0">
                <a:solidFill>
                  <a:srgbClr val="231F20"/>
                </a:solidFill>
                <a:latin typeface="Arial"/>
              </a:rPr>
              <a:t>Çin</a:t>
            </a:r>
            <a:endParaRPr lang="en-US" sz="900" b="1" dirty="0">
              <a:solidFill>
                <a:srgbClr val="231F20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51304" y="2648712"/>
            <a:ext cx="685800" cy="1249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900" b="1" dirty="0" smtClean="0">
                <a:solidFill>
                  <a:srgbClr val="231F20"/>
                </a:solidFill>
                <a:latin typeface="Arial"/>
              </a:rPr>
              <a:t>Kazak</a:t>
            </a:r>
            <a:r>
              <a:rPr lang="tr-TR" sz="900" b="1" dirty="0" smtClean="0">
                <a:solidFill>
                  <a:srgbClr val="231F20"/>
                </a:solidFill>
                <a:latin typeface="Arial"/>
              </a:rPr>
              <a:t>i</a:t>
            </a:r>
            <a:r>
              <a:rPr lang="en-US" sz="900" b="1" dirty="0" err="1" smtClean="0">
                <a:solidFill>
                  <a:srgbClr val="231F20"/>
                </a:solidFill>
                <a:latin typeface="Arial"/>
              </a:rPr>
              <a:t>stan</a:t>
            </a:r>
            <a:endParaRPr lang="en-US" sz="900" b="1" dirty="0">
              <a:solidFill>
                <a:srgbClr val="231F20"/>
              </a:solidFill>
              <a:latin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91512" y="3371088"/>
            <a:ext cx="429768" cy="1554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900" b="1" dirty="0" smtClean="0">
                <a:solidFill>
                  <a:srgbClr val="231F20"/>
                </a:solidFill>
                <a:latin typeface="Arial"/>
              </a:rPr>
              <a:t>T</a:t>
            </a:r>
            <a:r>
              <a:rPr lang="tr-TR" sz="900" b="1" dirty="0" smtClean="0">
                <a:solidFill>
                  <a:srgbClr val="231F20"/>
                </a:solidFill>
                <a:latin typeface="Arial"/>
              </a:rPr>
              <a:t>ü</a:t>
            </a:r>
            <a:r>
              <a:rPr lang="en-US" sz="900" b="1" dirty="0" err="1" smtClean="0">
                <a:solidFill>
                  <a:srgbClr val="231F20"/>
                </a:solidFill>
                <a:latin typeface="Arial"/>
              </a:rPr>
              <a:t>rk</a:t>
            </a:r>
            <a:r>
              <a:rPr lang="tr-TR" sz="900" b="1" dirty="0" smtClean="0">
                <a:solidFill>
                  <a:srgbClr val="231F20"/>
                </a:solidFill>
                <a:latin typeface="Arial"/>
              </a:rPr>
              <a:t>iye</a:t>
            </a:r>
            <a:endParaRPr lang="en-US" sz="900" b="1" dirty="0">
              <a:solidFill>
                <a:srgbClr val="231F20"/>
              </a:solidFill>
              <a:latin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6760" y="3380232"/>
            <a:ext cx="469392" cy="1249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900" b="1" dirty="0">
                <a:solidFill>
                  <a:srgbClr val="231F20"/>
                </a:solidFill>
                <a:latin typeface="Arial"/>
              </a:rPr>
              <a:t>Canada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80288" y="4136136"/>
            <a:ext cx="402336" cy="12192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900" b="1" dirty="0" err="1" smtClean="0">
                <a:solidFill>
                  <a:srgbClr val="231F20"/>
                </a:solidFill>
                <a:latin typeface="Arial"/>
              </a:rPr>
              <a:t>Rus</a:t>
            </a:r>
            <a:r>
              <a:rPr lang="tr-TR" sz="900" b="1" dirty="0" smtClean="0">
                <a:solidFill>
                  <a:srgbClr val="231F20"/>
                </a:solidFill>
                <a:latin typeface="Arial"/>
              </a:rPr>
              <a:t>ya</a:t>
            </a:r>
            <a:endParaRPr lang="en-US" sz="900" b="1" dirty="0">
              <a:solidFill>
                <a:srgbClr val="231F20"/>
              </a:solidFill>
              <a:latin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30552" y="4126992"/>
            <a:ext cx="545592" cy="1524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tr-TR" sz="900" b="1" dirty="0" smtClean="0">
                <a:solidFill>
                  <a:srgbClr val="231F20"/>
                </a:solidFill>
                <a:latin typeface="Arial"/>
              </a:rPr>
              <a:t>Almanya</a:t>
            </a:r>
            <a:endParaRPr lang="en-US" sz="900" b="1" dirty="0">
              <a:solidFill>
                <a:srgbClr val="231F20"/>
              </a:solidFill>
              <a:latin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2433" y="4914915"/>
            <a:ext cx="789432" cy="12192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tr-TR" sz="900" b="1" dirty="0" smtClean="0">
                <a:solidFill>
                  <a:srgbClr val="231F20"/>
                </a:solidFill>
                <a:latin typeface="Arial"/>
              </a:rPr>
              <a:t>İngiltere</a:t>
            </a:r>
            <a:endParaRPr lang="en-US" sz="900" b="1" dirty="0">
              <a:solidFill>
                <a:srgbClr val="231F20"/>
              </a:solidFill>
              <a:latin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03704" y="4895088"/>
            <a:ext cx="438912" cy="1524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tr-TR" sz="900" b="1" dirty="0" smtClean="0">
                <a:solidFill>
                  <a:srgbClr val="231F20"/>
                </a:solidFill>
                <a:latin typeface="Arial"/>
              </a:rPr>
              <a:t>Kıbrıs</a:t>
            </a:r>
            <a:endParaRPr lang="en-US" sz="900" b="1" dirty="0">
              <a:solidFill>
                <a:srgbClr val="231F20"/>
              </a:solidFill>
              <a:latin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86528" y="1731264"/>
            <a:ext cx="1993392" cy="1645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950" b="1" dirty="0" err="1" smtClean="0">
                <a:solidFill>
                  <a:srgbClr val="00476E"/>
                </a:solidFill>
                <a:latin typeface="Arial"/>
              </a:rPr>
              <a:t>Sektöre</a:t>
            </a:r>
            <a:r>
              <a:rPr lang="en-US" sz="950" b="1" dirty="0" smtClean="0">
                <a:solidFill>
                  <a:srgbClr val="00476E"/>
                </a:solidFill>
                <a:latin typeface="Arial"/>
              </a:rPr>
              <a:t> </a:t>
            </a:r>
            <a:r>
              <a:rPr lang="en-US" sz="950" b="1" dirty="0" err="1" smtClean="0">
                <a:solidFill>
                  <a:srgbClr val="00476E"/>
                </a:solidFill>
                <a:latin typeface="Arial"/>
              </a:rPr>
              <a:t>göre</a:t>
            </a:r>
            <a:r>
              <a:rPr lang="en-US" sz="950" b="1" dirty="0" smtClean="0">
                <a:solidFill>
                  <a:srgbClr val="00476E"/>
                </a:solidFill>
                <a:latin typeface="Arial"/>
              </a:rPr>
              <a:t> </a:t>
            </a:r>
            <a:r>
              <a:rPr lang="tr-TR" sz="950" b="1" dirty="0" smtClean="0">
                <a:solidFill>
                  <a:srgbClr val="00476E"/>
                </a:solidFill>
                <a:latin typeface="Arial"/>
              </a:rPr>
              <a:t>DYY </a:t>
            </a:r>
            <a:r>
              <a:rPr lang="en-US" sz="950" b="1" dirty="0" err="1" smtClean="0">
                <a:solidFill>
                  <a:srgbClr val="00476E"/>
                </a:solidFill>
                <a:latin typeface="Arial"/>
              </a:rPr>
              <a:t>girişi</a:t>
            </a:r>
            <a:r>
              <a:rPr lang="tr-TR" sz="950" b="1" dirty="0" smtClean="0">
                <a:solidFill>
                  <a:srgbClr val="00476E"/>
                </a:solidFill>
                <a:latin typeface="Arial"/>
              </a:rPr>
              <a:t> </a:t>
            </a:r>
            <a:r>
              <a:rPr lang="en-US" sz="950" b="1" dirty="0" smtClean="0">
                <a:solidFill>
                  <a:srgbClr val="00476E"/>
                </a:solidFill>
                <a:latin typeface="Arial"/>
              </a:rPr>
              <a:t>(2009-2018</a:t>
            </a:r>
            <a:r>
              <a:rPr lang="en-US" sz="950" b="1" dirty="0">
                <a:solidFill>
                  <a:srgbClr val="00476E"/>
                </a:solidFill>
                <a:latin typeface="Arial"/>
              </a:rPr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8119" y="2771775"/>
            <a:ext cx="1080271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4674399" y="2057395"/>
            <a:ext cx="714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100" dirty="0" err="1">
                <a:solidFill>
                  <a:schemeClr val="accent1">
                    <a:lumMod val="50000"/>
                  </a:schemeClr>
                </a:solidFill>
              </a:rPr>
              <a:t>Ü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</a:rPr>
              <a:t>retim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02895" y="2414585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dirty="0" smtClean="0">
                <a:solidFill>
                  <a:schemeClr val="accent1">
                    <a:lumMod val="50000"/>
                  </a:schemeClr>
                </a:solidFill>
              </a:rPr>
              <a:t>Fen ve Teknoloji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60085" y="2843213"/>
            <a:ext cx="92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dirty="0" smtClean="0">
                <a:solidFill>
                  <a:schemeClr val="accent1">
                    <a:lumMod val="50000"/>
                  </a:schemeClr>
                </a:solidFill>
              </a:rPr>
              <a:t>Maliye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31523" y="3200403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dirty="0" smtClean="0">
                <a:solidFill>
                  <a:schemeClr val="accent1">
                    <a:lumMod val="50000"/>
                  </a:schemeClr>
                </a:solidFill>
              </a:rPr>
              <a:t>Enerji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31523" y="3629031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dirty="0" smtClean="0">
                <a:solidFill>
                  <a:schemeClr val="accent1">
                    <a:lumMod val="50000"/>
                  </a:schemeClr>
                </a:solidFill>
              </a:rPr>
              <a:t>Maden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88581" y="3986221"/>
            <a:ext cx="150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dirty="0" smtClean="0">
                <a:solidFill>
                  <a:schemeClr val="accent1">
                    <a:lumMod val="50000"/>
                  </a:schemeClr>
                </a:solidFill>
              </a:rPr>
              <a:t>İ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letişim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teknolojisi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17209" y="4414849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dirty="0" smtClean="0">
                <a:solidFill>
                  <a:schemeClr val="accent1">
                    <a:lumMod val="50000"/>
                  </a:schemeClr>
                </a:solidFill>
              </a:rPr>
              <a:t>Ulaştırma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45771" y="4772039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dirty="0" smtClean="0">
                <a:solidFill>
                  <a:schemeClr val="accent1">
                    <a:lumMod val="50000"/>
                  </a:schemeClr>
                </a:solidFill>
              </a:rPr>
              <a:t>Diğer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08" y="2136648"/>
            <a:ext cx="2353056" cy="435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544" y="2136648"/>
            <a:ext cx="1057656" cy="435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504" y="2767584"/>
            <a:ext cx="2346960" cy="441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456" y="3416808"/>
            <a:ext cx="2350008" cy="484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rcRect t="53464"/>
          <a:stretch>
            <a:fillRect/>
          </a:stretch>
        </p:blipFill>
        <p:spPr>
          <a:xfrm>
            <a:off x="4349496" y="3414717"/>
            <a:ext cx="1057656" cy="483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5969" y="2771775"/>
            <a:ext cx="1072896" cy="441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0720" y="3416808"/>
            <a:ext cx="1066800" cy="481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00" y="4087368"/>
            <a:ext cx="2337816" cy="5516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9496" y="4203192"/>
            <a:ext cx="1051560" cy="4358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63768" y="4099560"/>
            <a:ext cx="1042416" cy="53949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229856" y="316992"/>
            <a:ext cx="91440" cy="1097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750" b="1">
                <a:solidFill>
                  <a:srgbClr val="00A34E"/>
                </a:solidFill>
                <a:latin typeface="Arial"/>
              </a:rPr>
              <a:t>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4151" y="679703"/>
            <a:ext cx="1577041" cy="23468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tr-TR" sz="1200" b="1" dirty="0" smtClean="0">
                <a:solidFill>
                  <a:srgbClr val="00A34E"/>
                </a:solidFill>
                <a:latin typeface="Arial"/>
              </a:rPr>
              <a:t>T</a:t>
            </a:r>
            <a:r>
              <a:rPr lang="en-US" sz="1200" b="1" dirty="0" smtClean="0">
                <a:solidFill>
                  <a:srgbClr val="00A34E"/>
                </a:solidFill>
                <a:latin typeface="Arial"/>
              </a:rPr>
              <a:t>ICARET HACMI</a:t>
            </a:r>
            <a:endParaRPr lang="en-US" sz="1200" b="1" dirty="0">
              <a:solidFill>
                <a:srgbClr val="00A34E"/>
              </a:solidFill>
              <a:latin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5456" y="1118616"/>
            <a:ext cx="1423416" cy="28956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2000" b="1" dirty="0">
                <a:solidFill>
                  <a:srgbClr val="00476E"/>
                </a:solidFill>
                <a:latin typeface="Arial"/>
              </a:rPr>
              <a:t>$6.6 </a:t>
            </a:r>
            <a:r>
              <a:rPr lang="tr-TR" sz="2000" b="1" dirty="0" smtClean="0">
                <a:solidFill>
                  <a:srgbClr val="00476E"/>
                </a:solidFill>
                <a:latin typeface="Arial"/>
              </a:rPr>
              <a:t>Milyar</a:t>
            </a:r>
            <a:endParaRPr lang="en-US" sz="2000" b="1" dirty="0">
              <a:solidFill>
                <a:srgbClr val="00476E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69663" y="1051559"/>
            <a:ext cx="1361991" cy="577207"/>
          </a:xfrm>
          <a:prstGeom prst="rect">
            <a:avLst/>
          </a:prstGeom>
          <a:solidFill>
            <a:srgbClr val="04486F"/>
          </a:solidFill>
        </p:spPr>
        <p:txBody>
          <a:bodyPr lIns="0" tIns="0" rIns="0" bIns="0">
            <a:noAutofit/>
          </a:bodyPr>
          <a:lstStyle/>
          <a:p>
            <a:pPr indent="0" algn="ctr"/>
            <a:r>
              <a:rPr lang="en-US" sz="2300" b="1" dirty="0">
                <a:solidFill>
                  <a:srgbClr val="FFFFFF"/>
                </a:solidFill>
                <a:latin typeface="Arial"/>
              </a:rPr>
              <a:t>2018</a:t>
            </a:r>
          </a:p>
          <a:p>
            <a:pPr indent="0" algn="ctr"/>
            <a:r>
              <a:rPr lang="en-US" sz="1000" dirty="0" smtClean="0">
                <a:solidFill>
                  <a:srgbClr val="FFFFFF"/>
                </a:solidFill>
                <a:latin typeface="Arial"/>
              </a:rPr>
              <a:t>TICARET HACMI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95984" y="1862328"/>
            <a:ext cx="1536192" cy="1645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tr-TR" sz="950" b="1" dirty="0" smtClean="0">
                <a:solidFill>
                  <a:srgbClr val="00476E"/>
                </a:solidFill>
                <a:latin typeface="Arial"/>
              </a:rPr>
              <a:t>Ülkeye göre ihracat </a:t>
            </a:r>
            <a:r>
              <a:rPr lang="en-US" sz="950" b="1" dirty="0" smtClean="0">
                <a:solidFill>
                  <a:srgbClr val="00476E"/>
                </a:solidFill>
                <a:latin typeface="Arial"/>
              </a:rPr>
              <a:t>(2018</a:t>
            </a:r>
            <a:r>
              <a:rPr lang="en-US" sz="950" b="1" dirty="0">
                <a:solidFill>
                  <a:srgbClr val="00476E"/>
                </a:solidFill>
                <a:latin typeface="Arial"/>
              </a:rPr>
              <a:t>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818888" y="1862328"/>
            <a:ext cx="1530096" cy="1645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tr-TR" sz="950" b="1" dirty="0" smtClean="0">
                <a:solidFill>
                  <a:srgbClr val="00476E"/>
                </a:solidFill>
                <a:latin typeface="Arial"/>
              </a:rPr>
              <a:t>Ülkeye göre ithalat </a:t>
            </a:r>
            <a:r>
              <a:rPr lang="en-US" sz="950" b="1" dirty="0" smtClean="0">
                <a:solidFill>
                  <a:srgbClr val="00476E"/>
                </a:solidFill>
                <a:latin typeface="Arial"/>
              </a:rPr>
              <a:t>(2018</a:t>
            </a:r>
            <a:r>
              <a:rPr lang="en-US" sz="950" b="1" dirty="0">
                <a:solidFill>
                  <a:srgbClr val="00476E"/>
                </a:solidFill>
                <a:latin typeface="Arial"/>
              </a:rPr>
              <a:t>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16152" y="2593848"/>
            <a:ext cx="1847088" cy="1493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tr-TR" sz="850" b="1" dirty="0" smtClean="0">
                <a:solidFill>
                  <a:srgbClr val="231F20"/>
                </a:solidFill>
                <a:latin typeface="Arial"/>
              </a:rPr>
              <a:t>İngiltere	                </a:t>
            </a:r>
            <a:r>
              <a:rPr lang="en-US" sz="850" b="1" dirty="0" smtClean="0">
                <a:solidFill>
                  <a:srgbClr val="231F20"/>
                </a:solidFill>
                <a:latin typeface="Arial"/>
              </a:rPr>
              <a:t>T</a:t>
            </a:r>
            <a:r>
              <a:rPr lang="tr-TR" sz="850" b="1" dirty="0" smtClean="0">
                <a:solidFill>
                  <a:srgbClr val="231F20"/>
                </a:solidFill>
                <a:latin typeface="Arial"/>
              </a:rPr>
              <a:t>ürkiye</a:t>
            </a:r>
            <a:endParaRPr lang="en-US" sz="850" b="1" dirty="0">
              <a:solidFill>
                <a:srgbClr val="231F20"/>
              </a:solidFill>
              <a:latin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48784" y="2596896"/>
            <a:ext cx="338328" cy="1188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tr-TR" sz="850" b="1" dirty="0" smtClean="0">
                <a:solidFill>
                  <a:srgbClr val="231F20"/>
                </a:solidFill>
                <a:latin typeface="Arial"/>
              </a:rPr>
              <a:t>Çin</a:t>
            </a:r>
            <a:endParaRPr lang="en-US" sz="850" b="1" dirty="0">
              <a:solidFill>
                <a:srgbClr val="231F20"/>
              </a:solidFill>
              <a:latin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16752" y="2593848"/>
            <a:ext cx="640080" cy="12192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tr-TR" sz="850" b="1" dirty="0" smtClean="0">
                <a:solidFill>
                  <a:srgbClr val="231F20"/>
                </a:solidFill>
                <a:latin typeface="Arial"/>
              </a:rPr>
              <a:t>Ö</a:t>
            </a:r>
            <a:r>
              <a:rPr lang="en-US" sz="850" b="1" dirty="0" err="1" smtClean="0">
                <a:solidFill>
                  <a:srgbClr val="231F20"/>
                </a:solidFill>
                <a:latin typeface="Arial"/>
              </a:rPr>
              <a:t>zbekistan</a:t>
            </a:r>
            <a:endParaRPr lang="en-US" sz="850" b="1" dirty="0">
              <a:solidFill>
                <a:srgbClr val="231F20"/>
              </a:solidFill>
              <a:latin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56360" y="3246120"/>
            <a:ext cx="1661160" cy="1188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850" b="1" dirty="0" err="1" smtClean="0">
                <a:solidFill>
                  <a:srgbClr val="231F20"/>
                </a:solidFill>
                <a:latin typeface="Arial"/>
              </a:rPr>
              <a:t>Rus</a:t>
            </a:r>
            <a:r>
              <a:rPr lang="tr-TR" sz="850" b="1" dirty="0" smtClean="0">
                <a:solidFill>
                  <a:srgbClr val="231F20"/>
                </a:solidFill>
                <a:latin typeface="Arial"/>
              </a:rPr>
              <a:t>ya	          </a:t>
            </a:r>
            <a:r>
              <a:rPr lang="en-US" sz="850" b="1" dirty="0" smtClean="0">
                <a:solidFill>
                  <a:srgbClr val="231F20"/>
                </a:solidFill>
                <a:latin typeface="Arial"/>
              </a:rPr>
              <a:t> </a:t>
            </a:r>
            <a:r>
              <a:rPr lang="tr-TR" sz="850" b="1" dirty="0" smtClean="0">
                <a:solidFill>
                  <a:srgbClr val="231F20"/>
                </a:solidFill>
                <a:latin typeface="Arial"/>
              </a:rPr>
              <a:t>   Çin</a:t>
            </a:r>
            <a:endParaRPr lang="en-US" sz="850" b="1" dirty="0">
              <a:solidFill>
                <a:srgbClr val="231F20"/>
              </a:solidFill>
              <a:latin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43584" y="3916680"/>
            <a:ext cx="1874520" cy="12192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850" b="1" dirty="0" smtClean="0">
                <a:solidFill>
                  <a:srgbClr val="231F20"/>
                </a:solidFill>
                <a:latin typeface="Arial"/>
              </a:rPr>
              <a:t>Kazak</a:t>
            </a:r>
            <a:r>
              <a:rPr lang="tr-TR" sz="850" b="1" dirty="0" smtClean="0">
                <a:solidFill>
                  <a:srgbClr val="231F20"/>
                </a:solidFill>
                <a:latin typeface="Arial"/>
              </a:rPr>
              <a:t>istan	              </a:t>
            </a:r>
            <a:r>
              <a:rPr lang="en-US" sz="850" b="1" dirty="0" smtClean="0">
                <a:solidFill>
                  <a:srgbClr val="231F20"/>
                </a:solidFill>
                <a:latin typeface="Arial"/>
              </a:rPr>
              <a:t> </a:t>
            </a:r>
            <a:r>
              <a:rPr lang="en-US" sz="850" b="1" dirty="0" err="1" smtClean="0">
                <a:solidFill>
                  <a:srgbClr val="231F20"/>
                </a:solidFill>
                <a:latin typeface="Arial"/>
              </a:rPr>
              <a:t>Litvanya</a:t>
            </a:r>
            <a:endParaRPr lang="en-US" sz="850" b="1" dirty="0">
              <a:solidFill>
                <a:srgbClr val="231F20"/>
              </a:solidFill>
              <a:latin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39056" y="3922776"/>
            <a:ext cx="643128" cy="12192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850" b="1" dirty="0">
                <a:solidFill>
                  <a:srgbClr val="231F20"/>
                </a:solidFill>
                <a:latin typeface="Arial"/>
              </a:rPr>
              <a:t>Kazakhstan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193536" y="3233928"/>
            <a:ext cx="259080" cy="115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tr-TR" sz="850" b="1" dirty="0" smtClean="0">
                <a:solidFill>
                  <a:srgbClr val="231F20"/>
                </a:solidFill>
                <a:latin typeface="Arial"/>
              </a:rPr>
              <a:t>ABD</a:t>
            </a:r>
            <a:endParaRPr lang="en-US" sz="850" b="1" dirty="0">
              <a:solidFill>
                <a:srgbClr val="231F20"/>
              </a:solidFill>
              <a:latin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56376" y="3928872"/>
            <a:ext cx="527304" cy="1432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tr-TR" sz="850" b="1" dirty="0" smtClean="0">
                <a:solidFill>
                  <a:srgbClr val="231F20"/>
                </a:solidFill>
                <a:latin typeface="Arial"/>
              </a:rPr>
              <a:t>Almanya</a:t>
            </a:r>
            <a:endParaRPr lang="en-US" sz="850" b="1" dirty="0">
              <a:solidFill>
                <a:srgbClr val="231F20"/>
              </a:solidFill>
              <a:latin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43584" y="4648200"/>
            <a:ext cx="1847088" cy="1645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tr-TR" sz="850" b="1" dirty="0">
                <a:solidFill>
                  <a:srgbClr val="231F20"/>
                </a:solidFill>
                <a:latin typeface="Arial"/>
              </a:rPr>
              <a:t>Ö</a:t>
            </a:r>
            <a:r>
              <a:rPr lang="en-US" sz="850" b="1" dirty="0" err="1" smtClean="0">
                <a:solidFill>
                  <a:srgbClr val="231F20"/>
                </a:solidFill>
                <a:latin typeface="Arial"/>
              </a:rPr>
              <a:t>zbekistan</a:t>
            </a:r>
            <a:r>
              <a:rPr lang="en-US" sz="850" b="1" dirty="0" smtClean="0">
                <a:solidFill>
                  <a:srgbClr val="231F20"/>
                </a:solidFill>
                <a:latin typeface="Arial"/>
              </a:rPr>
              <a:t> </a:t>
            </a:r>
            <a:r>
              <a:rPr lang="tr-TR" sz="850" b="1" dirty="0" smtClean="0">
                <a:solidFill>
                  <a:srgbClr val="231F20"/>
                </a:solidFill>
                <a:latin typeface="Arial"/>
              </a:rPr>
              <a:t>	                Belçika</a:t>
            </a:r>
            <a:endParaRPr lang="en-US" sz="850" b="1" dirty="0">
              <a:solidFill>
                <a:srgbClr val="231F20"/>
              </a:solidFill>
              <a:latin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30496" y="4666488"/>
            <a:ext cx="405384" cy="1493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tr-TR" sz="850" b="1" dirty="0" smtClean="0">
                <a:solidFill>
                  <a:srgbClr val="231F20"/>
                </a:solidFill>
                <a:latin typeface="Arial"/>
              </a:rPr>
              <a:t>Türkiye</a:t>
            </a:r>
            <a:endParaRPr lang="en-US" sz="850" b="1" dirty="0">
              <a:solidFill>
                <a:srgbClr val="231F20"/>
              </a:solidFill>
              <a:latin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44767" y="4672584"/>
            <a:ext cx="529895" cy="17089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850" b="1" dirty="0" smtClean="0">
                <a:solidFill>
                  <a:srgbClr val="231F20"/>
                </a:solidFill>
                <a:latin typeface="Arial"/>
              </a:rPr>
              <a:t>Jap</a:t>
            </a:r>
            <a:r>
              <a:rPr lang="tr-TR" sz="850" b="1" dirty="0" smtClean="0">
                <a:solidFill>
                  <a:srgbClr val="231F20"/>
                </a:solidFill>
                <a:latin typeface="Arial"/>
              </a:rPr>
              <a:t>onya</a:t>
            </a:r>
            <a:endParaRPr lang="en-US" sz="850" b="1" dirty="0">
              <a:solidFill>
                <a:srgbClr val="231F20"/>
              </a:solidFill>
              <a:latin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45969" y="2128833"/>
            <a:ext cx="1085561" cy="44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 cstate="print"/>
          <a:srcRect l="5882" t="15260"/>
          <a:stretch>
            <a:fillRect/>
          </a:stretch>
        </p:blipFill>
        <p:spPr bwMode="auto">
          <a:xfrm>
            <a:off x="4317209" y="2771775"/>
            <a:ext cx="123500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32"/>
          <p:cNvSpPr txBox="1"/>
          <p:nvPr/>
        </p:nvSpPr>
        <p:spPr>
          <a:xfrm>
            <a:off x="4602961" y="3200403"/>
            <a:ext cx="642942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50" b="1" dirty="0">
                <a:solidFill>
                  <a:srgbClr val="231F20"/>
                </a:solidFill>
                <a:latin typeface="Arial"/>
              </a:rPr>
              <a:t>Rusya</a:t>
            </a:r>
            <a:endParaRPr lang="ru-RU" sz="850" b="1" dirty="0">
              <a:solidFill>
                <a:srgbClr val="231F20"/>
              </a:solidFill>
              <a:latin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7777164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9557" y="557197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E6618"/>
                </a:solidFill>
              </a:rPr>
              <a:t>TERCİH MODLARI</a:t>
            </a:r>
            <a:endParaRPr lang="ru-RU" dirty="0">
              <a:solidFill>
                <a:srgbClr val="0E661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4069" y="914387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 MILYARDAN FAZLA NÜFUSA SAHIP PAZARLARA GÜMRÜKSÜZ ERIŞIM.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8251" y="2557461"/>
            <a:ext cx="1714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>
                <a:solidFill>
                  <a:schemeClr val="bg1"/>
                </a:solidFill>
              </a:rPr>
              <a:t>500 milyon insan</a:t>
            </a:r>
          </a:p>
          <a:p>
            <a:pPr algn="ctr"/>
            <a:r>
              <a:rPr lang="tr-TR" sz="1600" dirty="0" smtClean="0">
                <a:solidFill>
                  <a:schemeClr val="bg1"/>
                </a:solidFill>
              </a:rPr>
              <a:t>28 ülke</a:t>
            </a:r>
          </a:p>
          <a:p>
            <a:pPr algn="ctr"/>
            <a:r>
              <a:rPr lang="tr-TR" sz="1600" dirty="0" smtClean="0">
                <a:solidFill>
                  <a:schemeClr val="bg1"/>
                </a:solidFill>
              </a:rPr>
              <a:t>6200 ürünlerin </a:t>
            </a:r>
          </a:p>
          <a:p>
            <a:pPr algn="ctr"/>
            <a:r>
              <a:rPr lang="tr-TR" sz="1600" dirty="0" smtClean="0">
                <a:solidFill>
                  <a:schemeClr val="bg1"/>
                </a:solidFill>
              </a:rPr>
              <a:t>ismi</a:t>
            </a:r>
          </a:p>
          <a:p>
            <a:pPr algn="ctr"/>
            <a:r>
              <a:rPr lang="tr-TR" sz="1600" dirty="0">
                <a:solidFill>
                  <a:schemeClr val="bg1"/>
                </a:solidFill>
              </a:rPr>
              <a:t> </a:t>
            </a:r>
            <a:r>
              <a:rPr lang="tr-TR" sz="1600" dirty="0" smtClean="0">
                <a:solidFill>
                  <a:schemeClr val="bg1"/>
                </a:solidFill>
              </a:rPr>
              <a:t>0 % Gümrük </a:t>
            </a:r>
          </a:p>
          <a:p>
            <a:r>
              <a:rPr lang="tr-TR" sz="1600" dirty="0">
                <a:solidFill>
                  <a:schemeClr val="bg1"/>
                </a:solidFill>
              </a:rPr>
              <a:t> </a:t>
            </a:r>
            <a:r>
              <a:rPr lang="tr-TR" sz="1600" dirty="0" smtClean="0">
                <a:solidFill>
                  <a:schemeClr val="bg1"/>
                </a:solidFill>
              </a:rPr>
              <a:t>          vergisi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1589" y="1843081"/>
            <a:ext cx="13573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180 milyon</a:t>
            </a:r>
          </a:p>
          <a:p>
            <a:pPr algn="ctr"/>
            <a:r>
              <a:rPr lang="tr-TR" dirty="0" smtClean="0">
                <a:solidFill>
                  <a:schemeClr val="bg1"/>
                </a:solidFill>
              </a:rPr>
              <a:t>5 ülke</a:t>
            </a:r>
          </a:p>
          <a:p>
            <a:pPr algn="ctr"/>
            <a:r>
              <a:rPr lang="tr-TR" dirty="0" smtClean="0">
                <a:solidFill>
                  <a:schemeClr val="bg1"/>
                </a:solidFill>
              </a:rPr>
              <a:t>0 % Gümrük vergisi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8713" y="3486156"/>
            <a:ext cx="15001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320 milyon</a:t>
            </a:r>
          </a:p>
          <a:p>
            <a:pPr algn="ctr"/>
            <a:r>
              <a:rPr lang="tr-TR" dirty="0" smtClean="0">
                <a:solidFill>
                  <a:schemeClr val="bg1"/>
                </a:solidFill>
              </a:rPr>
              <a:t>3500 ürünlerin </a:t>
            </a:r>
            <a:r>
              <a:rPr lang="tr-TR" dirty="0" smtClean="0">
                <a:solidFill>
                  <a:schemeClr val="bg1"/>
                </a:solidFill>
              </a:rPr>
              <a:t>ismi</a:t>
            </a:r>
          </a:p>
          <a:p>
            <a:pPr algn="ctr"/>
            <a:r>
              <a:rPr lang="tr-TR" dirty="0" smtClean="0">
                <a:solidFill>
                  <a:schemeClr val="bg1"/>
                </a:solidFill>
              </a:rPr>
              <a:t>0 % Gümrük vergisi</a:t>
            </a:r>
          </a:p>
          <a:p>
            <a:pPr algn="ctr"/>
            <a:endParaRPr lang="tr-TR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7163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8119" y="557197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ULUSLARARASI </a:t>
            </a:r>
            <a:r>
              <a:rPr lang="tr-TR" dirty="0" smtClean="0">
                <a:solidFill>
                  <a:schemeClr val="accent3">
                    <a:lumMod val="50000"/>
                  </a:schemeClr>
                </a:solidFill>
              </a:rPr>
              <a:t>REYTİNGİ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95" y="842949"/>
            <a:ext cx="6629020" cy="28138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29856" y="316992"/>
            <a:ext cx="91440" cy="1097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750" b="1">
                <a:solidFill>
                  <a:srgbClr val="00A34E"/>
                </a:solidFill>
                <a:latin typeface="Arial"/>
              </a:rPr>
              <a:t>9</a:t>
            </a:r>
          </a:p>
        </p:txBody>
      </p:sp>
      <p:sp>
        <p:nvSpPr>
          <p:cNvPr id="5" name="Rectangle 4"/>
          <p:cNvSpPr/>
          <p:nvPr/>
        </p:nvSpPr>
        <p:spPr>
          <a:xfrm>
            <a:off x="530995" y="414321"/>
            <a:ext cx="2574125" cy="16324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tr-TR" sz="1000" b="1" dirty="0" smtClean="0">
                <a:solidFill>
                  <a:srgbClr val="00A34E"/>
                </a:solidFill>
                <a:latin typeface="Arial"/>
              </a:rPr>
              <a:t>SERBEST EKONOMİ BÖLGELERİ</a:t>
            </a:r>
            <a:endParaRPr lang="en-US" sz="1000" b="1" dirty="0">
              <a:solidFill>
                <a:srgbClr val="00A34E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8581" y="557197"/>
            <a:ext cx="1071570" cy="1428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000" b="1" dirty="0">
                <a:solidFill>
                  <a:srgbClr val="939BA1"/>
                </a:solidFill>
                <a:latin typeface="Arial"/>
              </a:rPr>
              <a:t>KAZAKHSTAN</a:t>
            </a:r>
          </a:p>
        </p:txBody>
      </p:sp>
      <p:sp>
        <p:nvSpPr>
          <p:cNvPr id="7" name="Rectangle 6"/>
          <p:cNvSpPr/>
          <p:nvPr/>
        </p:nvSpPr>
        <p:spPr>
          <a:xfrm>
            <a:off x="5888845" y="914387"/>
            <a:ext cx="667512" cy="1127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750" b="1" dirty="0">
                <a:solidFill>
                  <a:srgbClr val="00476E"/>
                </a:solidFill>
                <a:latin typeface="Arial"/>
              </a:rPr>
              <a:t>FEZ "</a:t>
            </a:r>
            <a:r>
              <a:rPr lang="en-US" sz="750" b="1" dirty="0" err="1">
                <a:solidFill>
                  <a:srgbClr val="00476E"/>
                </a:solidFill>
                <a:latin typeface="Arial"/>
              </a:rPr>
              <a:t>Karakol</a:t>
            </a:r>
            <a:endParaRPr lang="en-US" sz="750" b="1" dirty="0">
              <a:solidFill>
                <a:srgbClr val="00476E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88317" y="3700469"/>
            <a:ext cx="928694" cy="1428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Arial"/>
              </a:rPr>
              <a:t>TAJIKISTAN</a:t>
            </a:r>
          </a:p>
        </p:txBody>
      </p:sp>
      <p:sp>
        <p:nvSpPr>
          <p:cNvPr id="9" name="Rectangle 8"/>
          <p:cNvSpPr/>
          <p:nvPr/>
        </p:nvSpPr>
        <p:spPr>
          <a:xfrm>
            <a:off x="459557" y="3914784"/>
            <a:ext cx="7000924" cy="1500197"/>
          </a:xfrm>
          <a:prstGeom prst="rect">
            <a:avLst/>
          </a:prstGeom>
          <a:solidFill>
            <a:srgbClr val="04486F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350"/>
              </a:spcAft>
            </a:pPr>
            <a:r>
              <a:rPr lang="en-US" sz="1400" b="1" dirty="0" err="1" smtClean="0">
                <a:solidFill>
                  <a:srgbClr val="FFFFFF"/>
                </a:solidFill>
                <a:latin typeface="Arial"/>
              </a:rPr>
              <a:t>Serbest</a:t>
            </a:r>
            <a:r>
              <a:rPr lang="en-US" sz="14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latin typeface="Arial"/>
              </a:rPr>
              <a:t>Ekonomik</a:t>
            </a:r>
            <a:r>
              <a:rPr lang="en-US" sz="14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latin typeface="Arial"/>
              </a:rPr>
              <a:t>Bölge</a:t>
            </a:r>
            <a:r>
              <a:rPr lang="tr-TR" sz="1400" b="1" dirty="0" smtClean="0">
                <a:solidFill>
                  <a:srgbClr val="FFFFFF"/>
                </a:solidFill>
                <a:latin typeface="Arial"/>
              </a:rPr>
              <a:t>lerin</a:t>
            </a:r>
            <a:r>
              <a:rPr lang="en-US" sz="14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400" b="1" dirty="0" smtClean="0">
                <a:solidFill>
                  <a:srgbClr val="FFFFFF"/>
                </a:solidFill>
                <a:latin typeface="Arial"/>
              </a:rPr>
              <a:t>Avantajları</a:t>
            </a:r>
            <a:r>
              <a:rPr lang="en-US" sz="1400" b="1" dirty="0" smtClean="0">
                <a:solidFill>
                  <a:srgbClr val="FFFFFF"/>
                </a:solidFill>
                <a:latin typeface="Arial"/>
              </a:rPr>
              <a:t>:</a:t>
            </a:r>
            <a:endParaRPr lang="en-US" sz="1400" b="1" dirty="0">
              <a:solidFill>
                <a:srgbClr val="FFFFFF"/>
              </a:solidFill>
              <a:latin typeface="Arial"/>
            </a:endParaRPr>
          </a:p>
          <a:p>
            <a:pPr indent="0">
              <a:spcAft>
                <a:spcPts val="140"/>
              </a:spcAft>
            </a:pPr>
            <a:r>
              <a:rPr lang="en-US" sz="1200" dirty="0">
                <a:solidFill>
                  <a:srgbClr val="FFFFFF"/>
                </a:solidFill>
                <a:latin typeface="Arial"/>
              </a:rPr>
              <a:t>• </a:t>
            </a:r>
            <a:r>
              <a:rPr lang="tr-TR" sz="1200" dirty="0" smtClean="0">
                <a:solidFill>
                  <a:srgbClr val="FFFFFF"/>
                </a:solidFill>
                <a:latin typeface="Arial"/>
              </a:rPr>
              <a:t>A</a:t>
            </a:r>
            <a:r>
              <a:rPr lang="it-IT" sz="1200" dirty="0" smtClean="0">
                <a:solidFill>
                  <a:srgbClr val="FFFFFF"/>
                </a:solidFill>
                <a:latin typeface="Arial"/>
              </a:rPr>
              <a:t>razi ve binaların düşük kiralama maliyeti.</a:t>
            </a:r>
            <a:endParaRPr lang="en-US" sz="1200" dirty="0">
              <a:solidFill>
                <a:srgbClr val="FFFFFF"/>
              </a:solidFill>
              <a:latin typeface="Arial"/>
            </a:endParaRPr>
          </a:p>
          <a:p>
            <a:pPr indent="0">
              <a:spcAft>
                <a:spcPts val="140"/>
              </a:spcAft>
            </a:pPr>
            <a:r>
              <a:rPr lang="en-US" sz="1200" dirty="0">
                <a:solidFill>
                  <a:srgbClr val="FFFFFF"/>
                </a:solidFill>
                <a:latin typeface="Arial"/>
              </a:rPr>
              <a:t>• </a:t>
            </a:r>
            <a:r>
              <a:rPr lang="en-US" sz="1200" dirty="0" smtClean="0">
                <a:solidFill>
                  <a:srgbClr val="FFFFFF"/>
                </a:solidFill>
                <a:latin typeface="Arial"/>
              </a:rPr>
              <a:t>Her </a:t>
            </a:r>
            <a:r>
              <a:rPr lang="en-US" sz="1200" dirty="0" err="1" smtClean="0">
                <a:solidFill>
                  <a:srgbClr val="FFFFFF"/>
                </a:solidFill>
                <a:latin typeface="Arial"/>
              </a:rPr>
              <a:t>türlü</a:t>
            </a:r>
            <a:r>
              <a:rPr lang="en-US" sz="12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200" dirty="0" err="1" smtClean="0">
                <a:solidFill>
                  <a:srgbClr val="FFFFFF"/>
                </a:solidFill>
                <a:latin typeface="Arial"/>
              </a:rPr>
              <a:t>vergiden</a:t>
            </a:r>
            <a:r>
              <a:rPr lang="en-US" sz="12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200" dirty="0" err="1" smtClean="0">
                <a:solidFill>
                  <a:srgbClr val="FFFFFF"/>
                </a:solidFill>
                <a:latin typeface="Arial"/>
              </a:rPr>
              <a:t>muafiyet</a:t>
            </a:r>
            <a:endParaRPr lang="en-US" sz="1200" dirty="0">
              <a:solidFill>
                <a:srgbClr val="FFFFFF"/>
              </a:solidFill>
              <a:latin typeface="Arial"/>
            </a:endParaRPr>
          </a:p>
          <a:p>
            <a:pPr indent="0">
              <a:spcAft>
                <a:spcPts val="140"/>
              </a:spcAft>
            </a:pPr>
            <a:r>
              <a:rPr lang="en-US" sz="1200" dirty="0">
                <a:solidFill>
                  <a:srgbClr val="FFFFFF"/>
                </a:solidFill>
                <a:latin typeface="Arial"/>
              </a:rPr>
              <a:t>• </a:t>
            </a:r>
            <a:r>
              <a:rPr lang="en-US" sz="1200" dirty="0" err="1" smtClean="0">
                <a:solidFill>
                  <a:srgbClr val="FFFFFF"/>
                </a:solidFill>
                <a:latin typeface="Arial"/>
              </a:rPr>
              <a:t>Gümrük</a:t>
            </a:r>
            <a:r>
              <a:rPr lang="en-US" sz="12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200" dirty="0" err="1" smtClean="0">
                <a:solidFill>
                  <a:srgbClr val="FFFFFF"/>
                </a:solidFill>
                <a:latin typeface="Arial"/>
              </a:rPr>
              <a:t>vergilerinden</a:t>
            </a:r>
            <a:r>
              <a:rPr lang="en-US" sz="12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200" dirty="0" err="1" smtClean="0">
                <a:solidFill>
                  <a:srgbClr val="FFFFFF"/>
                </a:solidFill>
                <a:latin typeface="Arial"/>
              </a:rPr>
              <a:t>muafiyet</a:t>
            </a:r>
            <a:endParaRPr lang="en-US" sz="1200" dirty="0">
              <a:solidFill>
                <a:srgbClr val="FFFFFF"/>
              </a:solidFill>
              <a:latin typeface="Arial"/>
            </a:endParaRPr>
          </a:p>
          <a:p>
            <a:pPr indent="0">
              <a:spcAft>
                <a:spcPts val="140"/>
              </a:spcAft>
            </a:pPr>
            <a:r>
              <a:rPr lang="en-US" sz="1200" dirty="0">
                <a:solidFill>
                  <a:srgbClr val="FFFFFF"/>
                </a:solidFill>
                <a:latin typeface="Arial"/>
              </a:rPr>
              <a:t>• </a:t>
            </a:r>
            <a:r>
              <a:rPr lang="en-US" sz="1200" dirty="0" err="1" smtClean="0">
                <a:solidFill>
                  <a:srgbClr val="FFFFFF"/>
                </a:solidFill>
                <a:latin typeface="Arial"/>
              </a:rPr>
              <a:t>Gümrük</a:t>
            </a:r>
            <a:r>
              <a:rPr lang="en-US" sz="12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200" dirty="0" err="1" smtClean="0">
                <a:solidFill>
                  <a:srgbClr val="FFFFFF"/>
                </a:solidFill>
                <a:latin typeface="Arial"/>
              </a:rPr>
              <a:t>işlemlerinin</a:t>
            </a:r>
            <a:r>
              <a:rPr lang="en-US" sz="12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200" dirty="0" smtClean="0">
                <a:solidFill>
                  <a:srgbClr val="FFFFFF"/>
                </a:solidFill>
                <a:latin typeface="Arial"/>
              </a:rPr>
              <a:t>kolaylaştırılması</a:t>
            </a:r>
            <a:endParaRPr lang="en-US" sz="1200" dirty="0">
              <a:solidFill>
                <a:srgbClr val="FFFFFF"/>
              </a:solidFill>
              <a:latin typeface="Arial"/>
            </a:endParaRPr>
          </a:p>
          <a:p>
            <a:pPr indent="0"/>
            <a:r>
              <a:rPr lang="en-US" sz="1200" dirty="0">
                <a:solidFill>
                  <a:srgbClr val="FFFFFF"/>
                </a:solidFill>
                <a:latin typeface="Arial"/>
              </a:rPr>
              <a:t>• </a:t>
            </a:r>
            <a:r>
              <a:rPr lang="tr-TR" sz="1200" dirty="0" err="1">
                <a:solidFill>
                  <a:srgbClr val="FFFFFF"/>
                </a:solidFill>
                <a:latin typeface="Arial"/>
              </a:rPr>
              <a:t>T</a:t>
            </a:r>
            <a:r>
              <a:rPr lang="en-US" sz="1200" dirty="0" err="1" smtClean="0">
                <a:solidFill>
                  <a:srgbClr val="FFFFFF"/>
                </a:solidFill>
                <a:latin typeface="Arial"/>
              </a:rPr>
              <a:t>icari</a:t>
            </a:r>
            <a:r>
              <a:rPr lang="en-US" sz="12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200" dirty="0" err="1" smtClean="0">
                <a:solidFill>
                  <a:srgbClr val="FFFFFF"/>
                </a:solidFill>
                <a:latin typeface="Arial"/>
              </a:rPr>
              <a:t>işletme</a:t>
            </a:r>
            <a:r>
              <a:rPr lang="tr-TR" sz="1200" dirty="0" smtClean="0">
                <a:solidFill>
                  <a:srgbClr val="FFFFFF"/>
                </a:solidFill>
                <a:latin typeface="Arial"/>
              </a:rPr>
              <a:t>nin</a:t>
            </a:r>
            <a:r>
              <a:rPr lang="en-US" sz="12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200" dirty="0" smtClean="0">
                <a:solidFill>
                  <a:srgbClr val="FFFFFF"/>
                </a:solidFill>
                <a:latin typeface="Arial"/>
              </a:rPr>
              <a:t>kolaylaştırılmış </a:t>
            </a:r>
            <a:r>
              <a:rPr lang="en-US" sz="1200" dirty="0" err="1" smtClean="0">
                <a:solidFill>
                  <a:srgbClr val="FFFFFF"/>
                </a:solidFill>
                <a:latin typeface="Arial"/>
              </a:rPr>
              <a:t>ve</a:t>
            </a:r>
            <a:r>
              <a:rPr lang="en-US" sz="12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200" dirty="0" err="1" smtClean="0">
                <a:solidFill>
                  <a:srgbClr val="FFFFFF"/>
                </a:solidFill>
                <a:latin typeface="Arial"/>
              </a:rPr>
              <a:t>hızlandırılmış</a:t>
            </a:r>
            <a:r>
              <a:rPr lang="en-US" sz="12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200" dirty="0" err="1" smtClean="0">
                <a:solidFill>
                  <a:srgbClr val="FFFFFF"/>
                </a:solidFill>
                <a:latin typeface="Arial"/>
              </a:rPr>
              <a:t>kaydı</a:t>
            </a:r>
            <a:endParaRPr lang="en-US" sz="950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8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8912" y="414321"/>
            <a:ext cx="6885432" cy="725631"/>
          </a:xfrm>
          <a:prstGeom prst="rect">
            <a:avLst/>
          </a:prstGeom>
          <a:solidFill>
            <a:srgbClr val="04486F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420"/>
              </a:spcAft>
            </a:pPr>
            <a:r>
              <a:rPr lang="en-US" sz="1400" b="1" dirty="0" smtClean="0">
                <a:solidFill>
                  <a:srgbClr val="00A34E"/>
                </a:solidFill>
                <a:latin typeface="Arial"/>
              </a:rPr>
              <a:t>YÜKSEK TEKNOLOJİ PARKI</a:t>
            </a:r>
            <a:endParaRPr lang="tr-TR" sz="1400" b="1" dirty="0" smtClean="0">
              <a:solidFill>
                <a:srgbClr val="00A34E"/>
              </a:solidFill>
              <a:latin typeface="Arial"/>
            </a:endParaRPr>
          </a:p>
          <a:p>
            <a:pPr indent="0">
              <a:spcAft>
                <a:spcPts val="420"/>
              </a:spcAft>
            </a:pPr>
            <a:endParaRPr lang="tr-TR" sz="100" b="1" dirty="0" smtClean="0">
              <a:solidFill>
                <a:srgbClr val="00A34E"/>
              </a:solidFill>
              <a:latin typeface="Arial"/>
            </a:endParaRPr>
          </a:p>
          <a:p>
            <a:pPr indent="0" algn="ctr">
              <a:spcAft>
                <a:spcPts val="420"/>
              </a:spcAft>
            </a:pPr>
            <a:r>
              <a:rPr lang="en-US" sz="1200" b="1" dirty="0" smtClean="0">
                <a:solidFill>
                  <a:srgbClr val="FFFFFF"/>
                </a:solidFill>
                <a:latin typeface="Arial"/>
              </a:rPr>
              <a:t>KIRGIZ CUMHURİYETİ’NDE YAŞAMAK – T</a:t>
            </a:r>
            <a:r>
              <a:rPr lang="tr-TR" sz="1200" b="1" dirty="0" smtClean="0">
                <a:solidFill>
                  <a:srgbClr val="FFFFFF"/>
                </a:solidFill>
                <a:latin typeface="Arial"/>
              </a:rPr>
              <a:t>ÜM</a:t>
            </a:r>
            <a:r>
              <a:rPr lang="en-US" sz="1200" b="1" dirty="0" smtClean="0">
                <a:solidFill>
                  <a:srgbClr val="FFFFFF"/>
                </a:solidFill>
                <a:latin typeface="Arial"/>
              </a:rPr>
              <a:t> DÜNYA</a:t>
            </a:r>
            <a:r>
              <a:rPr lang="tr-TR" sz="1200" b="1" dirty="0" smtClean="0">
                <a:solidFill>
                  <a:srgbClr val="FFFFFF"/>
                </a:solidFill>
                <a:latin typeface="Arial"/>
              </a:rPr>
              <a:t> İLE</a:t>
            </a:r>
            <a:r>
              <a:rPr lang="en-US" sz="1200" b="1" dirty="0" smtClean="0">
                <a:solidFill>
                  <a:srgbClr val="FFFFFF"/>
                </a:solidFill>
                <a:latin typeface="Arial"/>
              </a:rPr>
              <a:t> ÇALIŞ</a:t>
            </a:r>
            <a:r>
              <a:rPr lang="tr-TR" sz="1200" b="1" dirty="0" smtClean="0">
                <a:solidFill>
                  <a:srgbClr val="FFFFFF"/>
                </a:solidFill>
                <a:latin typeface="Arial"/>
              </a:rPr>
              <a:t>MAKTIR</a:t>
            </a:r>
            <a:endParaRPr lang="en-US" sz="12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6464" y="4221479"/>
            <a:ext cx="4934712" cy="407683"/>
          </a:xfrm>
          <a:prstGeom prst="rect">
            <a:avLst/>
          </a:prstGeom>
          <a:solidFill>
            <a:srgbClr val="1E8BCC"/>
          </a:solidFill>
        </p:spPr>
        <p:txBody>
          <a:bodyPr lIns="0" tIns="0" rIns="0" bIns="0">
            <a:noAutofit/>
          </a:bodyPr>
          <a:lstStyle/>
          <a:p>
            <a:pPr indent="0" algn="ctr"/>
            <a:r>
              <a:rPr lang="en-US" sz="1200" b="1" dirty="0" smtClean="0">
                <a:solidFill>
                  <a:srgbClr val="FFFFFF"/>
                </a:solidFill>
                <a:latin typeface="Arial"/>
              </a:rPr>
              <a:t>YÜKSEK TEKNOLOJİ PARKI DESTEK HEDEFİNE BÜTÜN ÜLKEYİ KAPSAYAN ÖZEL VERGİ BÖLGESİ:</a:t>
            </a:r>
            <a:endParaRPr lang="en-US" sz="12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8303" y="4709159"/>
            <a:ext cx="1265765" cy="348631"/>
          </a:xfrm>
          <a:prstGeom prst="rect">
            <a:avLst/>
          </a:prstGeom>
          <a:solidFill>
            <a:srgbClr val="04486F"/>
          </a:solidFill>
        </p:spPr>
        <p:txBody>
          <a:bodyPr lIns="0" tIns="0" rIns="0" bIns="0">
            <a:noAutofit/>
          </a:bodyPr>
          <a:lstStyle/>
          <a:p>
            <a:pPr indent="0" algn="ctr"/>
            <a:r>
              <a:rPr lang="en-US" sz="1100" b="1" dirty="0" smtClean="0">
                <a:solidFill>
                  <a:srgbClr val="FFFFFF"/>
                </a:solidFill>
                <a:latin typeface="Arial"/>
              </a:rPr>
              <a:t>YAZILIM GELİŞTİRME</a:t>
            </a:r>
            <a:endParaRPr lang="en-US" sz="11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92423" y="4733543"/>
            <a:ext cx="1496289" cy="395685"/>
          </a:xfrm>
          <a:prstGeom prst="rect">
            <a:avLst/>
          </a:prstGeom>
          <a:solidFill>
            <a:srgbClr val="04486F"/>
          </a:solidFill>
        </p:spPr>
        <p:txBody>
          <a:bodyPr lIns="0" tIns="0" rIns="0" bIns="0">
            <a:noAutofit/>
          </a:bodyPr>
          <a:lstStyle/>
          <a:p>
            <a:pPr indent="0" algn="ctr"/>
            <a:r>
              <a:rPr lang="en-US" sz="1100" b="1" dirty="0" smtClean="0">
                <a:solidFill>
                  <a:srgbClr val="FFFFFF"/>
                </a:solidFill>
                <a:latin typeface="Arial"/>
              </a:rPr>
              <a:t>BİLGİSAYAR BİLİMİ </a:t>
            </a:r>
            <a:r>
              <a:rPr lang="tr-TR" sz="1100" b="1" dirty="0" smtClean="0">
                <a:solidFill>
                  <a:srgbClr val="FFFFFF"/>
                </a:solidFill>
                <a:latin typeface="Arial"/>
              </a:rPr>
              <a:t>VE</a:t>
            </a:r>
            <a:r>
              <a:rPr lang="en-US" sz="1100" b="1" dirty="0" smtClean="0">
                <a:solidFill>
                  <a:srgbClr val="FFFFFF"/>
                </a:solidFill>
                <a:latin typeface="Arial"/>
              </a:rPr>
              <a:t> EĞİTİMİ</a:t>
            </a:r>
            <a:endParaRPr lang="en-US" sz="11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88845" y="4727448"/>
            <a:ext cx="1285883" cy="330344"/>
          </a:xfrm>
          <a:prstGeom prst="rect">
            <a:avLst/>
          </a:prstGeom>
          <a:solidFill>
            <a:srgbClr val="04486F"/>
          </a:solidFill>
        </p:spPr>
        <p:txBody>
          <a:bodyPr lIns="0" tIns="0" rIns="0" bIns="0">
            <a:noAutofit/>
          </a:bodyPr>
          <a:lstStyle/>
          <a:p>
            <a:pPr indent="0" algn="ctr"/>
            <a:r>
              <a:rPr lang="en-US" sz="950" b="1" dirty="0" smtClean="0">
                <a:solidFill>
                  <a:srgbClr val="FFFFFF"/>
                </a:solidFill>
                <a:latin typeface="Arial"/>
              </a:rPr>
              <a:t>IT HIZMETLERI</a:t>
            </a:r>
            <a:r>
              <a:rPr lang="tr-TR" sz="950" b="1" dirty="0" smtClean="0">
                <a:solidFill>
                  <a:srgbClr val="FFFFFF"/>
                </a:solidFill>
                <a:latin typeface="Arial"/>
              </a:rPr>
              <a:t>NİN </a:t>
            </a:r>
            <a:r>
              <a:rPr lang="en-US" sz="950" b="1" dirty="0" smtClean="0">
                <a:solidFill>
                  <a:srgbClr val="FFFFFF"/>
                </a:solidFill>
                <a:latin typeface="Arial"/>
              </a:rPr>
              <a:t>İHRACAT</a:t>
            </a:r>
            <a:r>
              <a:rPr lang="tr-TR" sz="950" b="1" dirty="0" smtClean="0">
                <a:solidFill>
                  <a:srgbClr val="FFFFFF"/>
                </a:solidFill>
                <a:latin typeface="Arial"/>
              </a:rPr>
              <a:t>I</a:t>
            </a:r>
            <a:endParaRPr lang="en-US" sz="950" b="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l="1269" r="618"/>
          <a:stretch>
            <a:fillRect/>
          </a:stretch>
        </p:blipFill>
        <p:spPr bwMode="auto">
          <a:xfrm>
            <a:off x="530995" y="1200139"/>
            <a:ext cx="664373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388647" y="3557593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GELİR VERGİSİ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309" y="3200403"/>
            <a:ext cx="12144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KÂR PAYI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SATIŞ VERGISI</a:t>
            </a:r>
            <a:endParaRPr lang="tr-TR" sz="1400" b="1" dirty="0" smtClean="0">
              <a:solidFill>
                <a:schemeClr val="bg1"/>
              </a:solidFill>
            </a:endParaRPr>
          </a:p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KDV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461</Words>
  <Application>Microsoft Office PowerPoint</Application>
  <PresentationFormat>Custom</PresentationFormat>
  <Paragraphs>152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 in KG_updated_en</dc:title>
  <dc:subject/>
  <dc:creator/>
  <cp:keywords/>
  <cp:lastModifiedBy>C.Attache</cp:lastModifiedBy>
  <cp:revision>41</cp:revision>
  <dcterms:modified xsi:type="dcterms:W3CDTF">2020-02-20T14:41:13Z</dcterms:modified>
</cp:coreProperties>
</file>