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370" r:id="rId3"/>
    <p:sldId id="385" r:id="rId4"/>
    <p:sldId id="378" r:id="rId5"/>
    <p:sldId id="397" r:id="rId6"/>
    <p:sldId id="379" r:id="rId7"/>
    <p:sldId id="380" r:id="rId8"/>
    <p:sldId id="401" r:id="rId9"/>
    <p:sldId id="382" r:id="rId10"/>
    <p:sldId id="381" r:id="rId11"/>
    <p:sldId id="383" r:id="rId12"/>
    <p:sldId id="386" r:id="rId13"/>
    <p:sldId id="387" r:id="rId14"/>
    <p:sldId id="388" r:id="rId15"/>
    <p:sldId id="389" r:id="rId16"/>
    <p:sldId id="408" r:id="rId17"/>
    <p:sldId id="390" r:id="rId18"/>
    <p:sldId id="391" r:id="rId19"/>
    <p:sldId id="392" r:id="rId20"/>
    <p:sldId id="393" r:id="rId21"/>
    <p:sldId id="409" r:id="rId22"/>
    <p:sldId id="384" r:id="rId23"/>
    <p:sldId id="373" r:id="rId24"/>
    <p:sldId id="374" r:id="rId25"/>
    <p:sldId id="375" r:id="rId26"/>
    <p:sldId id="396" r:id="rId27"/>
    <p:sldId id="410" r:id="rId28"/>
    <p:sldId id="411" r:id="rId29"/>
    <p:sldId id="413" r:id="rId30"/>
    <p:sldId id="400" r:id="rId31"/>
    <p:sldId id="404" r:id="rId32"/>
    <p:sldId id="407" r:id="rId33"/>
    <p:sldId id="402" r:id="rId34"/>
    <p:sldId id="405" r:id="rId35"/>
    <p:sldId id="406" r:id="rId36"/>
    <p:sldId id="368" r:id="rId3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0099"/>
    <a:srgbClr val="0000FF"/>
    <a:srgbClr val="FFFFCC"/>
    <a:srgbClr val="C9FFFF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496FA-1FBD-49C6-A37E-B5878F5DE059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721A7-3CBF-48E1-A990-647054F06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94A4-5C44-4DEC-B147-ECB1E665B0B2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DC0F-4AB6-4450-97E8-BC604A968586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DBCA-CAA5-4AB1-99FD-8C12B240963D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879D-DAC4-4F6F-8719-8EB4E0D52815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056F8-1400-4FFE-B073-87D02BA5A774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C7646-A2B6-4D43-AAF2-682FCA813300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743A-CA79-4A9A-B736-3C4688FDEFD3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329E-AB9B-4EB3-BCD9-A50F91CF31DA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7C75-3E37-4578-A04B-7EBDB66E3765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4480-2DBB-4C48-8912-A265CF1918E9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0AFD-6A86-4190-89A9-3392028367BC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7947-C9B6-407F-A967-387DAF05B632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833D-1455-4ECE-9531-312318DA4705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09E0-63E6-4EE8-A759-A2CE2D76F917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DA09-9FDE-4705-B658-17A73C65A771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3C3B-B469-4A98-BC32-CB18A10874E2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1386-4835-4D72-B523-DD4EAB119F73}" type="datetime1">
              <a:rPr lang="en-US" smtClean="0"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6ADCCD-421E-4013-ADE2-8573D5DE66BA}"/>
              </a:ext>
            </a:extLst>
          </p:cNvPr>
          <p:cNvSpPr txBox="1"/>
          <p:nvPr/>
        </p:nvSpPr>
        <p:spPr>
          <a:xfrm>
            <a:off x="2649461" y="2315511"/>
            <a:ext cx="63008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70C0"/>
                </a:solidFill>
              </a:rPr>
              <a:t>AB ÜLKELERİNE İHRACAT</a:t>
            </a:r>
          </a:p>
          <a:p>
            <a:pPr algn="ctr"/>
            <a:r>
              <a:rPr lang="tr-TR" sz="3200" b="1" dirty="0">
                <a:solidFill>
                  <a:srgbClr val="0070C0"/>
                </a:solidFill>
              </a:rPr>
              <a:t>ADANA İÇİN ÖNERİLER</a:t>
            </a:r>
          </a:p>
          <a:p>
            <a:pPr algn="ctr"/>
            <a:r>
              <a:rPr lang="tr-TR" sz="3200" b="1" dirty="0">
                <a:solidFill>
                  <a:srgbClr val="0070C0"/>
                </a:solidFill>
              </a:rPr>
              <a:t>KOBİ’LER İÇİN BİREYSEL GELİŞİM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AA891-2D52-4FAB-A275-2167D7FFD156}"/>
              </a:ext>
            </a:extLst>
          </p:cNvPr>
          <p:cNvSpPr txBox="1"/>
          <p:nvPr/>
        </p:nvSpPr>
        <p:spPr>
          <a:xfrm>
            <a:off x="4312123" y="4104405"/>
            <a:ext cx="29065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BÜLENT YÜCE</a:t>
            </a:r>
          </a:p>
          <a:p>
            <a:pPr algn="ctr"/>
            <a:r>
              <a:rPr lang="en-US" dirty="0"/>
              <a:t>MAK.MÜH</a:t>
            </a:r>
            <a:r>
              <a:rPr lang="tr-TR" dirty="0"/>
              <a:t>,</a:t>
            </a:r>
            <a:r>
              <a:rPr lang="en-US" dirty="0"/>
              <a:t> MBA</a:t>
            </a:r>
          </a:p>
          <a:p>
            <a:pPr algn="ctr"/>
            <a:r>
              <a:rPr lang="en-US" dirty="0"/>
              <a:t>AKREDİTE KOBİ DANIŞMANI</a:t>
            </a:r>
            <a:endParaRPr lang="tr-TR" dirty="0"/>
          </a:p>
          <a:p>
            <a:pPr algn="ctr"/>
            <a:r>
              <a:rPr lang="tr-TR" dirty="0"/>
              <a:t>KIDEMLİ AB PROJE UZMANI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2259D-35D7-4587-9192-06A2B42D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8" name="Picture 4" descr="tobb ile ilgili gÃ¶rsel sonucu">
            <a:extLst>
              <a:ext uri="{FF2B5EF4-FFF2-40B4-BE49-F238E27FC236}">
                <a16:creationId xmlns:a16="http://schemas.microsoft.com/office/drawing/2014/main" id="{66C92EC9-C8D3-4073-9B66-09556BF3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642" y="5673112"/>
            <a:ext cx="985522" cy="9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801A4742-04E9-4E89-A122-A7A22A20A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9" y="429976"/>
            <a:ext cx="2316681" cy="104860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5C6AAD5-0550-4EC8-B07F-EFA97A9B3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176" y="1476334"/>
            <a:ext cx="1929116" cy="77872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B66A94F-616E-4BE9-BF6F-DE7057536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49" y="5245511"/>
            <a:ext cx="1483421" cy="159170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99E0496-D589-4354-9D96-A519ADFE2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664" y="5760387"/>
            <a:ext cx="2457300" cy="6461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E340AC9C-AC1B-4926-814F-51DC40605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625" y="5760387"/>
            <a:ext cx="2109981" cy="8032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9AE5BA9-6A50-47CA-9A0C-4206E4A87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86" y="495223"/>
            <a:ext cx="1346367" cy="134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2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İhracat Yol Haritası - Yurt Dışı Pazar Araştırması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9600FD1-4BFB-4CC1-901F-3482D2C08F9C}"/>
              </a:ext>
            </a:extLst>
          </p:cNvPr>
          <p:cNvSpPr txBox="1"/>
          <p:nvPr/>
        </p:nvSpPr>
        <p:spPr>
          <a:xfrm>
            <a:off x="3931030" y="1669451"/>
            <a:ext cx="2192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Durum </a:t>
            </a:r>
            <a:r>
              <a:rPr lang="en-US" sz="2400" b="1" dirty="0" err="1"/>
              <a:t>Analizi</a:t>
            </a:r>
            <a:endParaRPr lang="en-US" sz="2400" b="1" dirty="0"/>
          </a:p>
        </p:txBody>
      </p:sp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BED7912C-55D6-4D78-BC9D-38BD1011F7BF}"/>
              </a:ext>
            </a:extLst>
          </p:cNvPr>
          <p:cNvCxnSpPr>
            <a:cxnSpLocks/>
          </p:cNvCxnSpPr>
          <p:nvPr/>
        </p:nvCxnSpPr>
        <p:spPr>
          <a:xfrm>
            <a:off x="5027164" y="2285668"/>
            <a:ext cx="0" cy="5486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78CC0105-C5DD-4AEF-9E25-DDB51A704A87}"/>
              </a:ext>
            </a:extLst>
          </p:cNvPr>
          <p:cNvCxnSpPr>
            <a:cxnSpLocks/>
          </p:cNvCxnSpPr>
          <p:nvPr/>
        </p:nvCxnSpPr>
        <p:spPr>
          <a:xfrm flipH="1">
            <a:off x="1643120" y="2561237"/>
            <a:ext cx="6949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13EB68BA-2767-4E1E-B763-2E1D2E3633CC}"/>
              </a:ext>
            </a:extLst>
          </p:cNvPr>
          <p:cNvCxnSpPr>
            <a:cxnSpLocks/>
          </p:cNvCxnSpPr>
          <p:nvPr/>
        </p:nvCxnSpPr>
        <p:spPr>
          <a:xfrm>
            <a:off x="1643120" y="2561237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377A2008-0B71-4269-8EBB-581BB7995E59}"/>
              </a:ext>
            </a:extLst>
          </p:cNvPr>
          <p:cNvSpPr txBox="1"/>
          <p:nvPr/>
        </p:nvSpPr>
        <p:spPr>
          <a:xfrm>
            <a:off x="962170" y="2800755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Sektör</a:t>
            </a:r>
            <a:r>
              <a:rPr lang="tr-TR" b="1" dirty="0"/>
              <a:t> </a:t>
            </a:r>
            <a:r>
              <a:rPr lang="en-US" b="1" dirty="0" err="1"/>
              <a:t>Analizi</a:t>
            </a:r>
            <a:endParaRPr lang="en-US" b="1" dirty="0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6D25D95-C857-4813-B2ED-E2387822ED3D}"/>
              </a:ext>
            </a:extLst>
          </p:cNvPr>
          <p:cNvSpPr txBox="1"/>
          <p:nvPr/>
        </p:nvSpPr>
        <p:spPr>
          <a:xfrm>
            <a:off x="4152551" y="2863553"/>
            <a:ext cx="181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Müşteri</a:t>
            </a:r>
            <a:r>
              <a:rPr lang="tr-TR" b="1" dirty="0"/>
              <a:t> Analizi</a:t>
            </a:r>
            <a:endParaRPr lang="en-US" b="1" dirty="0"/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4245AF82-19DF-4393-9F0B-DE3C04D4E139}"/>
              </a:ext>
            </a:extLst>
          </p:cNvPr>
          <p:cNvSpPr txBox="1"/>
          <p:nvPr/>
        </p:nvSpPr>
        <p:spPr>
          <a:xfrm>
            <a:off x="7806602" y="2830230"/>
            <a:ext cx="156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Rakip</a:t>
            </a:r>
            <a:r>
              <a:rPr lang="en-US" b="1" dirty="0"/>
              <a:t> </a:t>
            </a:r>
            <a:r>
              <a:rPr lang="en-US" b="1" dirty="0" err="1"/>
              <a:t>Analizi</a:t>
            </a:r>
            <a:endParaRPr lang="en-US" b="1" dirty="0"/>
          </a:p>
        </p:txBody>
      </p:sp>
      <p:cxnSp>
        <p:nvCxnSpPr>
          <p:cNvPr id="14" name="Straight Connector 16">
            <a:extLst>
              <a:ext uri="{FF2B5EF4-FFF2-40B4-BE49-F238E27FC236}">
                <a16:creationId xmlns:a16="http://schemas.microsoft.com/office/drawing/2014/main" id="{29CF6159-DBE7-408B-A482-527D89AE3643}"/>
              </a:ext>
            </a:extLst>
          </p:cNvPr>
          <p:cNvCxnSpPr>
            <a:cxnSpLocks/>
          </p:cNvCxnSpPr>
          <p:nvPr/>
        </p:nvCxnSpPr>
        <p:spPr>
          <a:xfrm>
            <a:off x="8592560" y="2561237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Arrow: Down 39">
            <a:extLst>
              <a:ext uri="{FF2B5EF4-FFF2-40B4-BE49-F238E27FC236}">
                <a16:creationId xmlns:a16="http://schemas.microsoft.com/office/drawing/2014/main" id="{73262B00-AE99-499B-A4DC-C4F4D760EF4B}"/>
              </a:ext>
            </a:extLst>
          </p:cNvPr>
          <p:cNvSpPr/>
          <p:nvPr/>
        </p:nvSpPr>
        <p:spPr>
          <a:xfrm>
            <a:off x="4953891" y="3392098"/>
            <a:ext cx="104136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40">
            <a:extLst>
              <a:ext uri="{FF2B5EF4-FFF2-40B4-BE49-F238E27FC236}">
                <a16:creationId xmlns:a16="http://schemas.microsoft.com/office/drawing/2014/main" id="{C39AF4CD-529F-4DEE-8A9B-E0897E890CED}"/>
              </a:ext>
            </a:extLst>
          </p:cNvPr>
          <p:cNvSpPr txBox="1"/>
          <p:nvPr/>
        </p:nvSpPr>
        <p:spPr>
          <a:xfrm>
            <a:off x="4251196" y="3803763"/>
            <a:ext cx="1530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GZFT </a:t>
            </a:r>
            <a:r>
              <a:rPr lang="en-US" b="1" dirty="0" err="1"/>
              <a:t>Analizi</a:t>
            </a:r>
            <a:endParaRPr lang="en-US" b="1" dirty="0"/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4E9C8F82-393A-45FB-B187-59DB9D3F9A55}"/>
              </a:ext>
            </a:extLst>
          </p:cNvPr>
          <p:cNvSpPr txBox="1"/>
          <p:nvPr/>
        </p:nvSpPr>
        <p:spPr>
          <a:xfrm>
            <a:off x="3347723" y="4702752"/>
            <a:ext cx="342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Pazarlama</a:t>
            </a:r>
            <a:r>
              <a:rPr lang="en-US" sz="2000" dirty="0"/>
              <a:t> </a:t>
            </a:r>
            <a:r>
              <a:rPr lang="en-US" sz="2000" dirty="0" err="1"/>
              <a:t>Karması</a:t>
            </a:r>
            <a:r>
              <a:rPr lang="en-US" sz="2000" dirty="0"/>
              <a:t> </a:t>
            </a:r>
            <a:r>
              <a:rPr lang="en-US" sz="2000" dirty="0" err="1"/>
              <a:t>Kararları</a:t>
            </a:r>
            <a:endParaRPr lang="en-US" sz="2000" dirty="0"/>
          </a:p>
        </p:txBody>
      </p:sp>
      <p:cxnSp>
        <p:nvCxnSpPr>
          <p:cNvPr id="28" name="Straight Connector 24">
            <a:extLst>
              <a:ext uri="{FF2B5EF4-FFF2-40B4-BE49-F238E27FC236}">
                <a16:creationId xmlns:a16="http://schemas.microsoft.com/office/drawing/2014/main" id="{5FA4AAE2-54CD-426E-919A-AADEC753F76F}"/>
              </a:ext>
            </a:extLst>
          </p:cNvPr>
          <p:cNvCxnSpPr>
            <a:cxnSpLocks/>
          </p:cNvCxnSpPr>
          <p:nvPr/>
        </p:nvCxnSpPr>
        <p:spPr>
          <a:xfrm>
            <a:off x="5066315" y="5170986"/>
            <a:ext cx="0" cy="3657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BFE94125-11D2-4F0B-B7B2-8060CD18053F}"/>
              </a:ext>
            </a:extLst>
          </p:cNvPr>
          <p:cNvCxnSpPr>
            <a:cxnSpLocks/>
          </p:cNvCxnSpPr>
          <p:nvPr/>
        </p:nvCxnSpPr>
        <p:spPr>
          <a:xfrm flipH="1">
            <a:off x="1859279" y="5544240"/>
            <a:ext cx="6217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6">
            <a:extLst>
              <a:ext uri="{FF2B5EF4-FFF2-40B4-BE49-F238E27FC236}">
                <a16:creationId xmlns:a16="http://schemas.microsoft.com/office/drawing/2014/main" id="{51428D92-3C18-40E7-9D6A-7ED163C5DC57}"/>
              </a:ext>
            </a:extLst>
          </p:cNvPr>
          <p:cNvCxnSpPr>
            <a:cxnSpLocks/>
          </p:cNvCxnSpPr>
          <p:nvPr/>
        </p:nvCxnSpPr>
        <p:spPr>
          <a:xfrm>
            <a:off x="1859279" y="5544240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: Rounded Corners 27">
            <a:extLst>
              <a:ext uri="{FF2B5EF4-FFF2-40B4-BE49-F238E27FC236}">
                <a16:creationId xmlns:a16="http://schemas.microsoft.com/office/drawing/2014/main" id="{7EAFC1A5-80CD-49C1-AB08-8CAF52257EC0}"/>
              </a:ext>
            </a:extLst>
          </p:cNvPr>
          <p:cNvSpPr/>
          <p:nvPr/>
        </p:nvSpPr>
        <p:spPr>
          <a:xfrm>
            <a:off x="1094186" y="5818560"/>
            <a:ext cx="1529392" cy="5765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ÜRÜNLER</a:t>
            </a:r>
          </a:p>
        </p:txBody>
      </p:sp>
      <p:cxnSp>
        <p:nvCxnSpPr>
          <p:cNvPr id="32" name="Straight Connector 28">
            <a:extLst>
              <a:ext uri="{FF2B5EF4-FFF2-40B4-BE49-F238E27FC236}">
                <a16:creationId xmlns:a16="http://schemas.microsoft.com/office/drawing/2014/main" id="{457D7631-FAED-4646-912D-BFC525B8ECC2}"/>
              </a:ext>
            </a:extLst>
          </p:cNvPr>
          <p:cNvCxnSpPr>
            <a:cxnSpLocks/>
          </p:cNvCxnSpPr>
          <p:nvPr/>
        </p:nvCxnSpPr>
        <p:spPr>
          <a:xfrm>
            <a:off x="3979393" y="5544240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29">
            <a:extLst>
              <a:ext uri="{FF2B5EF4-FFF2-40B4-BE49-F238E27FC236}">
                <a16:creationId xmlns:a16="http://schemas.microsoft.com/office/drawing/2014/main" id="{0932FF8C-F043-4840-A021-4239FD0AAA4B}"/>
              </a:ext>
            </a:extLst>
          </p:cNvPr>
          <p:cNvSpPr/>
          <p:nvPr/>
        </p:nvSpPr>
        <p:spPr>
          <a:xfrm>
            <a:off x="3149563" y="5818560"/>
            <a:ext cx="1675047" cy="5765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FİYATLANDIRMA</a:t>
            </a:r>
          </a:p>
        </p:txBody>
      </p:sp>
      <p:cxnSp>
        <p:nvCxnSpPr>
          <p:cNvPr id="34" name="Straight Connector 30">
            <a:extLst>
              <a:ext uri="{FF2B5EF4-FFF2-40B4-BE49-F238E27FC236}">
                <a16:creationId xmlns:a16="http://schemas.microsoft.com/office/drawing/2014/main" id="{4537D970-ACE5-43BF-A771-D3B08A1F362B}"/>
              </a:ext>
            </a:extLst>
          </p:cNvPr>
          <p:cNvCxnSpPr>
            <a:cxnSpLocks/>
          </p:cNvCxnSpPr>
          <p:nvPr/>
        </p:nvCxnSpPr>
        <p:spPr>
          <a:xfrm>
            <a:off x="6020603" y="5544240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Rectangle: Rounded Corners 31">
            <a:extLst>
              <a:ext uri="{FF2B5EF4-FFF2-40B4-BE49-F238E27FC236}">
                <a16:creationId xmlns:a16="http://schemas.microsoft.com/office/drawing/2014/main" id="{5074DD21-5AB7-477D-BBBE-B8295FA87358}"/>
              </a:ext>
            </a:extLst>
          </p:cNvPr>
          <p:cNvSpPr/>
          <p:nvPr/>
        </p:nvSpPr>
        <p:spPr>
          <a:xfrm>
            <a:off x="5190773" y="5818560"/>
            <a:ext cx="1675047" cy="5765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DAĞITIM</a:t>
            </a:r>
          </a:p>
        </p:txBody>
      </p: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E6E63BB2-2586-4243-B7DE-556A1F28D1A6}"/>
              </a:ext>
            </a:extLst>
          </p:cNvPr>
          <p:cNvCxnSpPr>
            <a:cxnSpLocks/>
          </p:cNvCxnSpPr>
          <p:nvPr/>
        </p:nvCxnSpPr>
        <p:spPr>
          <a:xfrm>
            <a:off x="8085422" y="5544240"/>
            <a:ext cx="0" cy="274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Rectangle: Rounded Corners 33">
            <a:extLst>
              <a:ext uri="{FF2B5EF4-FFF2-40B4-BE49-F238E27FC236}">
                <a16:creationId xmlns:a16="http://schemas.microsoft.com/office/drawing/2014/main" id="{07D3409C-CCFE-4759-B10C-E02FD73C6A0A}"/>
              </a:ext>
            </a:extLst>
          </p:cNvPr>
          <p:cNvSpPr/>
          <p:nvPr/>
        </p:nvSpPr>
        <p:spPr>
          <a:xfrm>
            <a:off x="7255592" y="5818560"/>
            <a:ext cx="1675047" cy="57653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TANITIM</a:t>
            </a:r>
          </a:p>
        </p:txBody>
      </p:sp>
      <p:sp>
        <p:nvSpPr>
          <p:cNvPr id="38" name="Arrow: Down 59">
            <a:extLst>
              <a:ext uri="{FF2B5EF4-FFF2-40B4-BE49-F238E27FC236}">
                <a16:creationId xmlns:a16="http://schemas.microsoft.com/office/drawing/2014/main" id="{554C0686-A2EA-4743-B031-CB114272BB7B}"/>
              </a:ext>
            </a:extLst>
          </p:cNvPr>
          <p:cNvSpPr/>
          <p:nvPr/>
        </p:nvSpPr>
        <p:spPr>
          <a:xfrm>
            <a:off x="4981931" y="4328736"/>
            <a:ext cx="104136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7">
            <a:extLst>
              <a:ext uri="{FF2B5EF4-FFF2-40B4-BE49-F238E27FC236}">
                <a16:creationId xmlns:a16="http://schemas.microsoft.com/office/drawing/2014/main" id="{41754674-EA27-479A-80BF-6C17DE0EC937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7" y="978249"/>
            <a:ext cx="80436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İhracat Yol Haritası - Müşteri Bulma ve Kontak Sağlama</a:t>
            </a:r>
            <a:endParaRPr lang="tr-TR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FF"/>
                </a:solidFill>
              </a:rPr>
              <a:t>         </a:t>
            </a:r>
            <a:r>
              <a:rPr lang="tr-TR" dirty="0"/>
              <a:t>** Potansiyel Müşteri Bilgisine Ulaşma</a:t>
            </a:r>
          </a:p>
          <a:p>
            <a:pPr marL="1254125" lvl="1" indent="357188">
              <a:buFont typeface="Wingdings" panose="05000000000000000000" pitchFamily="2" charset="2"/>
              <a:buChar char="q"/>
            </a:pPr>
            <a:r>
              <a:rPr lang="tr-TR" dirty="0" err="1"/>
              <a:t>Trademap</a:t>
            </a:r>
            <a:endParaRPr lang="tr-TR" dirty="0"/>
          </a:p>
          <a:p>
            <a:pPr marL="1254125" lvl="1" indent="357188">
              <a:buFont typeface="Wingdings" panose="05000000000000000000" pitchFamily="2" charset="2"/>
              <a:buChar char="q"/>
            </a:pPr>
            <a:r>
              <a:rPr lang="tr-TR" dirty="0" err="1"/>
              <a:t>Kompass</a:t>
            </a:r>
            <a:r>
              <a:rPr lang="tr-TR" dirty="0"/>
              <a:t>, </a:t>
            </a:r>
            <a:r>
              <a:rPr lang="tr-TR" dirty="0" err="1"/>
              <a:t>Alibaba</a:t>
            </a:r>
            <a:r>
              <a:rPr lang="tr-TR" dirty="0"/>
              <a:t>, </a:t>
            </a:r>
            <a:r>
              <a:rPr lang="tr-TR" dirty="0" err="1"/>
              <a:t>Europages</a:t>
            </a:r>
            <a:r>
              <a:rPr lang="tr-TR" dirty="0"/>
              <a:t>, vb.</a:t>
            </a:r>
          </a:p>
          <a:p>
            <a:pPr marL="1254125" lvl="1" indent="357188">
              <a:buFont typeface="Wingdings" panose="05000000000000000000" pitchFamily="2" charset="2"/>
              <a:buChar char="q"/>
            </a:pPr>
            <a:r>
              <a:rPr lang="tr-TR" dirty="0"/>
              <a:t>Yurt Dışı Ticaret Müşavirlikleri</a:t>
            </a:r>
          </a:p>
          <a:p>
            <a:pPr marL="1254125" lvl="1" indent="357188">
              <a:buFont typeface="Wingdings" panose="05000000000000000000" pitchFamily="2" charset="2"/>
              <a:buChar char="q"/>
            </a:pPr>
            <a:r>
              <a:rPr lang="tr-TR" dirty="0"/>
              <a:t>Fuar Katılımı/ Fuar Ziyaretleri</a:t>
            </a:r>
          </a:p>
          <a:p>
            <a:pPr marL="1254125" lvl="1"/>
            <a:endParaRPr lang="tr-TR" dirty="0"/>
          </a:p>
          <a:p>
            <a:pPr marL="1254125" lvl="1" indent="-174625"/>
            <a:endParaRPr lang="tr-TR" dirty="0"/>
          </a:p>
          <a:p>
            <a:pPr marL="1254125" lvl="1" indent="-174625"/>
            <a:r>
              <a:rPr lang="tr-TR" dirty="0"/>
              <a:t>** Potansiyel Müşteriler İle Yazışma</a:t>
            </a:r>
          </a:p>
          <a:p>
            <a:pPr marL="1254125" lvl="1" indent="-174625"/>
            <a:endParaRPr lang="tr-TR" dirty="0"/>
          </a:p>
          <a:p>
            <a:pPr marL="1254125" lvl="1" indent="-174625"/>
            <a:endParaRPr lang="tr-TR" dirty="0"/>
          </a:p>
          <a:p>
            <a:pPr marL="1254125" lvl="1" indent="-174625"/>
            <a:r>
              <a:rPr lang="tr-TR" dirty="0"/>
              <a:t>** Numune Ürün Gönderimi</a:t>
            </a:r>
          </a:p>
          <a:p>
            <a:pPr marL="1254125" lvl="1" indent="-174625"/>
            <a:endParaRPr lang="tr-TR" dirty="0"/>
          </a:p>
          <a:p>
            <a:pPr marL="1254125" lvl="1" indent="-174625"/>
            <a:endParaRPr lang="tr-TR" dirty="0"/>
          </a:p>
          <a:p>
            <a:pPr marL="1254125" lvl="1" indent="-174625"/>
            <a:r>
              <a:rPr lang="tr-TR" dirty="0"/>
              <a:t>** Karşılıklı Ziyaret</a:t>
            </a:r>
          </a:p>
          <a:p>
            <a:pPr marL="1254125" lvl="1" indent="-174625"/>
            <a:endParaRPr lang="tr-TR" dirty="0"/>
          </a:p>
          <a:p>
            <a:pPr marL="1254125" lvl="1" indent="-174625"/>
            <a:endParaRPr lang="tr-TR" dirty="0"/>
          </a:p>
          <a:p>
            <a:pPr marL="1254125" lvl="1" indent="-174625"/>
            <a:r>
              <a:rPr lang="tr-TR" dirty="0"/>
              <a:t>** Anlaşma Sağlama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281D0281-9A41-4F76-8355-04324AA7114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Ok: Aşağı 2">
            <a:extLst>
              <a:ext uri="{FF2B5EF4-FFF2-40B4-BE49-F238E27FC236}">
                <a16:creationId xmlns:a16="http://schemas.microsoft.com/office/drawing/2014/main" id="{E8DE6995-19BC-4BB2-96F5-9FAD1622DE00}"/>
              </a:ext>
            </a:extLst>
          </p:cNvPr>
          <p:cNvSpPr/>
          <p:nvPr/>
        </p:nvSpPr>
        <p:spPr>
          <a:xfrm>
            <a:off x="3013167" y="3465725"/>
            <a:ext cx="182880" cy="296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515BD550-57D4-4B93-B833-8604484B26E1}"/>
              </a:ext>
            </a:extLst>
          </p:cNvPr>
          <p:cNvSpPr/>
          <p:nvPr/>
        </p:nvSpPr>
        <p:spPr>
          <a:xfrm>
            <a:off x="3013167" y="4278556"/>
            <a:ext cx="182880" cy="296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Aşağı 9">
            <a:extLst>
              <a:ext uri="{FF2B5EF4-FFF2-40B4-BE49-F238E27FC236}">
                <a16:creationId xmlns:a16="http://schemas.microsoft.com/office/drawing/2014/main" id="{33A71976-C966-4A13-9973-BD0C4A89C3F3}"/>
              </a:ext>
            </a:extLst>
          </p:cNvPr>
          <p:cNvSpPr/>
          <p:nvPr/>
        </p:nvSpPr>
        <p:spPr>
          <a:xfrm>
            <a:off x="3013167" y="5053616"/>
            <a:ext cx="182880" cy="296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Aşağı 10">
            <a:extLst>
              <a:ext uri="{FF2B5EF4-FFF2-40B4-BE49-F238E27FC236}">
                <a16:creationId xmlns:a16="http://schemas.microsoft.com/office/drawing/2014/main" id="{6180B1AC-E202-4352-9B58-A0F6DAA0DAA6}"/>
              </a:ext>
            </a:extLst>
          </p:cNvPr>
          <p:cNvSpPr/>
          <p:nvPr/>
        </p:nvSpPr>
        <p:spPr>
          <a:xfrm>
            <a:off x="3013167" y="5927833"/>
            <a:ext cx="182880" cy="296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84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1296114" y="1244466"/>
            <a:ext cx="8143811" cy="445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Araştırması Tekniği (ÖRNEK)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1- GTİP Numarasını Belirle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2- www.trademap.org - İthalat Miktarlarını Belirle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3- Hedef Pazarı/Pazarları Seç (Çoklu Kriter)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4- Potansiyel Müşterilere Ulaş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B4292BC5-CD4B-4EA2-93AF-72F7AA0078E1}"/>
              </a:ext>
            </a:extLst>
          </p:cNvPr>
          <p:cNvSpPr/>
          <p:nvPr/>
        </p:nvSpPr>
        <p:spPr>
          <a:xfrm>
            <a:off x="3187338" y="2386148"/>
            <a:ext cx="252547" cy="47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490B9D31-BC54-4270-BD21-4350807768C4}"/>
              </a:ext>
            </a:extLst>
          </p:cNvPr>
          <p:cNvSpPr/>
          <p:nvPr/>
        </p:nvSpPr>
        <p:spPr>
          <a:xfrm>
            <a:off x="3187338" y="3564860"/>
            <a:ext cx="252547" cy="47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6FFA09FC-F367-48AD-8C3C-7B85A9C04FC4}"/>
              </a:ext>
            </a:extLst>
          </p:cNvPr>
          <p:cNvSpPr/>
          <p:nvPr/>
        </p:nvSpPr>
        <p:spPr>
          <a:xfrm>
            <a:off x="3187338" y="4692417"/>
            <a:ext cx="252547" cy="4786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69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97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GTİP Numarasını Belirle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    </a:t>
            </a:r>
            <a:r>
              <a:rPr lang="tr-TR" sz="2000" b="1" dirty="0">
                <a:solidFill>
                  <a:srgbClr val="FF3300"/>
                </a:solidFill>
              </a:rPr>
              <a:t>845891: Nümerik Kontrollü Torna Tezgahları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www.trademap.org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254D11-562C-4709-A6CA-3928CCC80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14" r="16214" b="25207"/>
          <a:stretch/>
        </p:blipFill>
        <p:spPr>
          <a:xfrm>
            <a:off x="1812391" y="3082835"/>
            <a:ext cx="5572477" cy="33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0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FF3300"/>
                </a:solidFill>
              </a:rPr>
              <a:t>845891: Nümerik Kontrollü Torna Tezgahları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FFE169-3891-4001-9560-457A722E9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0" r="14429" b="23301"/>
          <a:stretch/>
        </p:blipFill>
        <p:spPr>
          <a:xfrm>
            <a:off x="1166949" y="2140072"/>
            <a:ext cx="7132320" cy="43913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769BB51-C46C-42CB-A727-033EE9A6C47F}"/>
              </a:ext>
            </a:extLst>
          </p:cNvPr>
          <p:cNvSpPr/>
          <p:nvPr/>
        </p:nvSpPr>
        <p:spPr>
          <a:xfrm>
            <a:off x="3143794" y="5486400"/>
            <a:ext cx="957943" cy="461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21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FF3300"/>
                </a:solidFill>
              </a:rPr>
              <a:t>845891: Nümerik Kontrollü Torna Tezgahları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C13992C-6490-4609-9281-DFA11E8F8E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17"/>
          <a:stretch/>
        </p:blipFill>
        <p:spPr>
          <a:xfrm>
            <a:off x="578470" y="2029755"/>
            <a:ext cx="9403827" cy="47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Hedef Pazar Seçimi (İthalat – Son 5 Yıl)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A7B517-A8BB-4212-B1C7-6473FE420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286" b="37523"/>
          <a:stretch/>
        </p:blipFill>
        <p:spPr>
          <a:xfrm>
            <a:off x="252548" y="2121870"/>
            <a:ext cx="9962606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2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Hedef Pazar Seçimi (Çoklu Kriter)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26BD03B-D213-4314-8F10-F8A133E2B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" t="26921" r="35429" b="25460"/>
          <a:stretch/>
        </p:blipFill>
        <p:spPr>
          <a:xfrm>
            <a:off x="786828" y="2296804"/>
            <a:ext cx="8436646" cy="358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1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2018 İthalat Büyüklüğü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74D559B-B650-44BE-B09D-66A7CC355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" t="25524" r="70461" b="39047"/>
          <a:stretch/>
        </p:blipFill>
        <p:spPr>
          <a:xfrm>
            <a:off x="1146386" y="2537892"/>
            <a:ext cx="4411385" cy="31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8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Son 5 Yılda En Fazla İthalat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8591DAE-C560-4659-9742-1EA8EA9D7A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97" r="71929" b="37778"/>
          <a:stretch/>
        </p:blipFill>
        <p:spPr>
          <a:xfrm>
            <a:off x="870857" y="2548099"/>
            <a:ext cx="5622660" cy="367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77F4-768D-429C-AD6C-AC5DEE00817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899899" y="1160238"/>
            <a:ext cx="7803834" cy="453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solidFill>
                  <a:srgbClr val="0000FF"/>
                </a:solidFill>
              </a:rPr>
              <a:t>Sunum İçeriği</a:t>
            </a:r>
            <a:endParaRPr lang="tr-TR" sz="28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Tanışma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AB Ülkelerine İhracat Yapmadaki Engeller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KOBİ’ler İçin İhracat Yol Haritası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Internet Pazar Araştırması Tekniği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Adana İhracatının Gelişimi İçin Öneriler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800" dirty="0"/>
              <a:t>KOBİ’lerin Bireysel Gelişimi İçin Öneriler</a:t>
            </a:r>
          </a:p>
        </p:txBody>
      </p:sp>
    </p:spTree>
    <p:extLst>
      <p:ext uri="{BB962C8B-B14F-4D97-AF65-F5344CB8AC3E}">
        <p14:creationId xmlns:p14="http://schemas.microsoft.com/office/powerpoint/2010/main" val="265746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Son 5 Yıllık Artma/Azalma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A69C57-7C0E-4CD9-8F0D-A1D4B645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61" r="77143" b="35112"/>
          <a:stretch/>
        </p:blipFill>
        <p:spPr>
          <a:xfrm>
            <a:off x="1146387" y="2209718"/>
            <a:ext cx="4387439" cy="43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37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Internet Pazar Araştırma Tekniği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Hedef Pazar Seçimi (Çoklu Kriter)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0A708C8-DFC2-4EDC-9D38-856AA9CC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" t="27301" r="35713" b="25333"/>
          <a:stretch/>
        </p:blipFill>
        <p:spPr>
          <a:xfrm>
            <a:off x="935829" y="2411409"/>
            <a:ext cx="7654834" cy="32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0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520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İhracat Yol Haritası - Satış Süreci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Sipariş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Fiyat ve Ödeme Mutabakatı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Sipariş Teyidi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Üretim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Ambalajlama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Yükleme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Sigortalama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Gümrükleme İşlemleri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Sevkiyat (Denizyolu, Karayolu, vb.)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Ödeme (Akreditif, vb.)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45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BF2FF-B62A-4E28-98ED-1F8CE604D46B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AB Ticareti – AB’de En Çok İthal Edilen Ürünler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638D8A6-5AFA-4B10-862A-63F69E4E0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165057"/>
              </p:ext>
            </p:extLst>
          </p:nvPr>
        </p:nvGraphicFramePr>
        <p:xfrm>
          <a:off x="984566" y="1601913"/>
          <a:ext cx="8423592" cy="48045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5662">
                  <a:extLst>
                    <a:ext uri="{9D8B030D-6E8A-4147-A177-3AD203B41FA5}">
                      <a16:colId xmlns:a16="http://schemas.microsoft.com/office/drawing/2014/main" val="230785473"/>
                    </a:ext>
                  </a:extLst>
                </a:gridCol>
                <a:gridCol w="1075352">
                  <a:extLst>
                    <a:ext uri="{9D8B030D-6E8A-4147-A177-3AD203B41FA5}">
                      <a16:colId xmlns:a16="http://schemas.microsoft.com/office/drawing/2014/main" val="57130467"/>
                    </a:ext>
                  </a:extLst>
                </a:gridCol>
                <a:gridCol w="772047">
                  <a:extLst>
                    <a:ext uri="{9D8B030D-6E8A-4147-A177-3AD203B41FA5}">
                      <a16:colId xmlns:a16="http://schemas.microsoft.com/office/drawing/2014/main" val="3129804856"/>
                    </a:ext>
                  </a:extLst>
                </a:gridCol>
                <a:gridCol w="1075352">
                  <a:extLst>
                    <a:ext uri="{9D8B030D-6E8A-4147-A177-3AD203B41FA5}">
                      <a16:colId xmlns:a16="http://schemas.microsoft.com/office/drawing/2014/main" val="412029067"/>
                    </a:ext>
                  </a:extLst>
                </a:gridCol>
                <a:gridCol w="716902">
                  <a:extLst>
                    <a:ext uri="{9D8B030D-6E8A-4147-A177-3AD203B41FA5}">
                      <a16:colId xmlns:a16="http://schemas.microsoft.com/office/drawing/2014/main" val="2612276876"/>
                    </a:ext>
                  </a:extLst>
                </a:gridCol>
                <a:gridCol w="1075352">
                  <a:extLst>
                    <a:ext uri="{9D8B030D-6E8A-4147-A177-3AD203B41FA5}">
                      <a16:colId xmlns:a16="http://schemas.microsoft.com/office/drawing/2014/main" val="668446086"/>
                    </a:ext>
                  </a:extLst>
                </a:gridCol>
                <a:gridCol w="1102925">
                  <a:extLst>
                    <a:ext uri="{9D8B030D-6E8A-4147-A177-3AD203B41FA5}">
                      <a16:colId xmlns:a16="http://schemas.microsoft.com/office/drawing/2014/main" val="2267622703"/>
                    </a:ext>
                  </a:extLst>
                </a:gridCol>
              </a:tblGrid>
              <a:tr h="52765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Groups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Imported value in 2016</a:t>
                      </a:r>
                      <a:endParaRPr lang="tr-T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%</a:t>
                      </a:r>
                      <a:endParaRPr lang="tr-T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Imported value in 2017</a:t>
                      </a:r>
                      <a:endParaRPr lang="tr-T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%</a:t>
                      </a:r>
                      <a:endParaRPr lang="tr-T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Imported value in 2018</a:t>
                      </a:r>
                      <a:endParaRPr lang="tr-T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TOTAL</a:t>
                      </a:r>
                      <a:br>
                        <a:rPr lang="tr-TR" sz="1200" u="none" strike="noStrike">
                          <a:effectLst/>
                        </a:rPr>
                      </a:br>
                      <a:r>
                        <a:rPr lang="tr-TR" sz="1200" u="none" strike="noStrike">
                          <a:effectLst/>
                        </a:rPr>
                        <a:t>5 YEARS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54638"/>
                  </a:ext>
                </a:extLst>
              </a:tr>
              <a:tr h="74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Machinery, mechanical appliances, nuclear reactors, boilers; parts thereof</a:t>
                      </a:r>
                      <a:endParaRPr lang="en-US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701.483.707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11,8%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784.422.933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8,6%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852.260.884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3.820.326.325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996174"/>
                  </a:ext>
                </a:extLst>
              </a:tr>
              <a:tr h="99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Mineral fuels, mineral oils and products of their distillation; bituminous substances; mineral ...</a:t>
                      </a:r>
                      <a:endParaRPr lang="en-US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497.092.386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27,0%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631.414.640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26,5%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798.474.406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3.502.139.868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873898"/>
                  </a:ext>
                </a:extLst>
              </a:tr>
              <a:tr h="990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Electrical machinery and equipment and parts thereof; sound recorders and reproducers, television ...</a:t>
                      </a:r>
                      <a:endParaRPr lang="en-US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615.394.244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11,2%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684.498.510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9,3%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748.319.039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3.307.829.009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329"/>
                  </a:ext>
                </a:extLst>
              </a:tr>
              <a:tr h="7448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Vehicles other than railway or tramway rolling stock, and parts and accessories thereof</a:t>
                      </a:r>
                      <a:endParaRPr lang="en-US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598.919.976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9,8%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657.814.031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8,4%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712.761.001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3.112.479.244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314062"/>
                  </a:ext>
                </a:extLst>
              </a:tr>
              <a:tr h="26884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Pharmaceutical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products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289.049.650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8,9%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314.816.563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9,4%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344.412.063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1.537.676.980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163935"/>
                  </a:ext>
                </a:extLst>
              </a:tr>
              <a:tr h="26884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Plastics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and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articles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thereof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227.479.691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10,9%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252.232.332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9,2%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 dirty="0">
                          <a:effectLst/>
                        </a:rPr>
                        <a:t>275.410.586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1.237.546.788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95304"/>
                  </a:ext>
                </a:extLst>
              </a:tr>
              <a:tr h="268849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Iron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and</a:t>
                      </a:r>
                      <a:r>
                        <a:rPr lang="tr-TR" sz="1400" u="none" strike="noStrike" dirty="0">
                          <a:effectLst/>
                        </a:rPr>
                        <a:t> </a:t>
                      </a:r>
                      <a:r>
                        <a:rPr lang="tr-TR" sz="1400" u="none" strike="noStrike" dirty="0" err="1">
                          <a:effectLst/>
                        </a:rPr>
                        <a:t>steel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125.535.976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28,6%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161.485.740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</a:rPr>
                        <a:t>15,9%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u="none" strike="noStrike">
                          <a:effectLst/>
                        </a:rPr>
                        <a:t>187.219.257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773.879.254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96" marR="7096" marT="70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528777"/>
                  </a:ext>
                </a:extLst>
              </a:tr>
            </a:tbl>
          </a:graphicData>
        </a:graphic>
      </p:graphicFrame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94C32534-70AA-490E-8009-07D407375730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5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BF2FF-B62A-4E28-98ED-1F8CE604D46B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AB Ticareti – AB’de En Çok İthalat Yapan Ülkeler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A264068-4B0A-4B23-89C5-2C49392C5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307474"/>
              </p:ext>
            </p:extLst>
          </p:nvPr>
        </p:nvGraphicFramePr>
        <p:xfrm>
          <a:off x="956748" y="1887289"/>
          <a:ext cx="8073513" cy="3977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6002">
                  <a:extLst>
                    <a:ext uri="{9D8B030D-6E8A-4147-A177-3AD203B41FA5}">
                      <a16:colId xmlns:a16="http://schemas.microsoft.com/office/drawing/2014/main" val="209731085"/>
                    </a:ext>
                  </a:extLst>
                </a:gridCol>
                <a:gridCol w="1182255">
                  <a:extLst>
                    <a:ext uri="{9D8B030D-6E8A-4147-A177-3AD203B41FA5}">
                      <a16:colId xmlns:a16="http://schemas.microsoft.com/office/drawing/2014/main" val="377620610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43581796"/>
                    </a:ext>
                  </a:extLst>
                </a:gridCol>
                <a:gridCol w="1209963">
                  <a:extLst>
                    <a:ext uri="{9D8B030D-6E8A-4147-A177-3AD203B41FA5}">
                      <a16:colId xmlns:a16="http://schemas.microsoft.com/office/drawing/2014/main" val="3113083068"/>
                    </a:ext>
                  </a:extLst>
                </a:gridCol>
                <a:gridCol w="618837">
                  <a:extLst>
                    <a:ext uri="{9D8B030D-6E8A-4147-A177-3AD203B41FA5}">
                      <a16:colId xmlns:a16="http://schemas.microsoft.com/office/drawing/2014/main" val="4139094353"/>
                    </a:ext>
                  </a:extLst>
                </a:gridCol>
                <a:gridCol w="1173018">
                  <a:extLst>
                    <a:ext uri="{9D8B030D-6E8A-4147-A177-3AD203B41FA5}">
                      <a16:colId xmlns:a16="http://schemas.microsoft.com/office/drawing/2014/main" val="2218505795"/>
                    </a:ext>
                  </a:extLst>
                </a:gridCol>
                <a:gridCol w="1374529">
                  <a:extLst>
                    <a:ext uri="{9D8B030D-6E8A-4147-A177-3AD203B41FA5}">
                      <a16:colId xmlns:a16="http://schemas.microsoft.com/office/drawing/2014/main" val="549925360"/>
                    </a:ext>
                  </a:extLst>
                </a:gridCol>
              </a:tblGrid>
              <a:tr h="60456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 err="1">
                          <a:effectLst/>
                        </a:rPr>
                        <a:t>Importers</a:t>
                      </a:r>
                      <a:endParaRPr lang="tr-T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Imported value in 2016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%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Imported value in 2017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%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Imported value in 2018</a:t>
                      </a:r>
                      <a:endParaRPr lang="tr-T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TOTAL</a:t>
                      </a:r>
                      <a:br>
                        <a:rPr lang="tr-TR" sz="1400" u="none" strike="noStrike">
                          <a:effectLst/>
                        </a:rPr>
                      </a:br>
                      <a:r>
                        <a:rPr lang="tr-TR" sz="1400" u="none" strike="noStrike">
                          <a:effectLst/>
                        </a:rPr>
                        <a:t>5 YEARS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314339"/>
                  </a:ext>
                </a:extLst>
              </a:tr>
              <a:tr h="604567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Germany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1.060.672.017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10,1%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1.167.753.355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10,2%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1.287.199.098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5.788.196.556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78389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United </a:t>
                      </a:r>
                      <a:r>
                        <a:rPr lang="tr-TR" sz="1400" u="none" strike="noStrike" dirty="0" err="1">
                          <a:effectLst/>
                        </a:rPr>
                        <a:t>Kingdom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636.367.936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0,8%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641.332.436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4,4%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669.640.211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3.271.935.964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034289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>
                          <a:effectLst/>
                        </a:rPr>
                        <a:t>France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560.554.863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9,4%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613.132.640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7,5%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658.950.640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3.055.908.467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021979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Netherlands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501.026.975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14,6%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574.098.648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12,6%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646.591.021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2.823.730.770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693759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 dirty="0" err="1">
                          <a:effectLst/>
                        </a:rPr>
                        <a:t>Italy</a:t>
                      </a:r>
                      <a:endParaRPr lang="tr-TR" sz="1400" b="0" i="0" u="none" strike="noStrike" dirty="0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406.813.816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11,5%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453.394.337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10,5%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500.949.560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2.246.572.222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9988575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Belgium</a:t>
                      </a:r>
                      <a:endParaRPr lang="tr-TR" sz="1400" b="0" i="0" u="none" strike="noStrike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379.344.407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7,9%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409.170.693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10,0%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450.226.726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2.068.129.957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963102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Spain</a:t>
                      </a:r>
                      <a:endParaRPr lang="tr-TR" sz="1400" b="0" i="0" u="none" strike="noStrike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311.016.827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13,2%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351.943.706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10,3%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388.075.305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1.722.103.934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426039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Switzerland</a:t>
                      </a:r>
                      <a:endParaRPr lang="tr-TR" sz="1400" b="0" i="0" u="none" strike="noStrike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269.157.232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-0,6%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267.501.496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4,2%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278.665.556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1.343.530.737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233222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Poland</a:t>
                      </a:r>
                      <a:endParaRPr lang="tr-TR" sz="1400" b="0" i="0" u="none" strike="noStrike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199.503.347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17,1%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233.559.763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14,2%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266.650.181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1.120.051.380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184561"/>
                  </a:ext>
                </a:extLst>
              </a:tr>
              <a:tr h="307586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u="none" strike="noStrike">
                          <a:effectLst/>
                        </a:rPr>
                        <a:t>Russian Federation</a:t>
                      </a:r>
                      <a:endParaRPr lang="tr-TR" sz="1400" b="0" i="0" u="none" strike="noStrike">
                        <a:solidFill>
                          <a:srgbClr val="002B5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182.261.656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25,2%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228.212.750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>
                          <a:effectLst/>
                        </a:rPr>
                        <a:t>4,4%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u="none" strike="noStrike">
                          <a:effectLst/>
                        </a:rPr>
                        <a:t>238.151.375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u="none" strike="noStrike" dirty="0">
                          <a:effectLst/>
                        </a:rPr>
                        <a:t>1.118.056.523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705869"/>
                  </a:ext>
                </a:extLst>
              </a:tr>
            </a:tbl>
          </a:graphicData>
        </a:graphic>
      </p:graphicFrame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B1921185-25F3-4CA5-ABA2-D572482B6D6C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5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BF2FF-B62A-4E28-98ED-1F8CE604D46B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AB Ticareti – AB’ye En Çok İhracat Yapan Ülkeler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3F8C143-A2A3-45C7-A113-F4B259D93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933940"/>
              </p:ext>
            </p:extLst>
          </p:nvPr>
        </p:nvGraphicFramePr>
        <p:xfrm>
          <a:off x="932932" y="2016366"/>
          <a:ext cx="8341069" cy="4152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6347">
                  <a:extLst>
                    <a:ext uri="{9D8B030D-6E8A-4147-A177-3AD203B41FA5}">
                      <a16:colId xmlns:a16="http://schemas.microsoft.com/office/drawing/2014/main" val="3234183271"/>
                    </a:ext>
                  </a:extLst>
                </a:gridCol>
                <a:gridCol w="1399147">
                  <a:extLst>
                    <a:ext uri="{9D8B030D-6E8A-4147-A177-3AD203B41FA5}">
                      <a16:colId xmlns:a16="http://schemas.microsoft.com/office/drawing/2014/main" val="2121345831"/>
                    </a:ext>
                  </a:extLst>
                </a:gridCol>
                <a:gridCol w="1004516">
                  <a:extLst>
                    <a:ext uri="{9D8B030D-6E8A-4147-A177-3AD203B41FA5}">
                      <a16:colId xmlns:a16="http://schemas.microsoft.com/office/drawing/2014/main" val="3322334567"/>
                    </a:ext>
                  </a:extLst>
                </a:gridCol>
                <a:gridCol w="1399147">
                  <a:extLst>
                    <a:ext uri="{9D8B030D-6E8A-4147-A177-3AD203B41FA5}">
                      <a16:colId xmlns:a16="http://schemas.microsoft.com/office/drawing/2014/main" val="1369909394"/>
                    </a:ext>
                  </a:extLst>
                </a:gridCol>
                <a:gridCol w="932765">
                  <a:extLst>
                    <a:ext uri="{9D8B030D-6E8A-4147-A177-3AD203B41FA5}">
                      <a16:colId xmlns:a16="http://schemas.microsoft.com/office/drawing/2014/main" val="2911181056"/>
                    </a:ext>
                  </a:extLst>
                </a:gridCol>
                <a:gridCol w="1399147">
                  <a:extLst>
                    <a:ext uri="{9D8B030D-6E8A-4147-A177-3AD203B41FA5}">
                      <a16:colId xmlns:a16="http://schemas.microsoft.com/office/drawing/2014/main" val="2547980155"/>
                    </a:ext>
                  </a:extLst>
                </a:gridCol>
              </a:tblGrid>
              <a:tr h="65420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Exporters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Exported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 2016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Exported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 2017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Exported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tr-TR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value</a:t>
                      </a:r>
                      <a:r>
                        <a:rPr lang="tr-T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in 2018</a:t>
                      </a:r>
                      <a:endParaRPr lang="tr-T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496216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Germany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834.189.344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9,4%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912.717.839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8,6%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991.127.621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577231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China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512.389.119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11,1%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569.132.442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9,4%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622.691.750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736753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Netherlands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353.464.720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9,2%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386.020.147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10,5%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426.522.757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560486"/>
                  </a:ext>
                </a:extLst>
              </a:tr>
              <a:tr h="554353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United States of America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343.529.464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4,9%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360.416.525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7,7%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388.181.956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424742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331.558.995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7,9%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357.835.672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7,4%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384.323.798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903381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Italy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280.288.030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9,9%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308.109.575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9,8%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338.410.608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35822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Belgium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237.663.514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8,8%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258.586.243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11,4%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288.171.262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173310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United Kingdom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217.693.613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11,1%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241.946.850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7,6%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260.342.969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466533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Spain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186.995.293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10,3%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206.189.913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8,5%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223.746.164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753250"/>
                  </a:ext>
                </a:extLst>
              </a:tr>
              <a:tr h="327104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Russian Federation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156.456.008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19,0%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186.160.627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chemeClr val="tx1"/>
                          </a:solidFill>
                          <a:effectLst/>
                        </a:rPr>
                        <a:t>18,9%</a:t>
                      </a:r>
                      <a:endParaRPr lang="tr-TR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221.327.942</a:t>
                      </a:r>
                      <a:endParaRPr lang="tr-T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416559"/>
                  </a:ext>
                </a:extLst>
              </a:tr>
            </a:tbl>
          </a:graphicData>
        </a:graphic>
      </p:graphicFrame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BBE3196C-51F5-4028-967F-D2F46DB3B3E3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52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ADANA – İHRACATIN GELİŞİMİ İÇİN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075900D9-E2A2-4BD7-B009-81AD98FF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658886"/>
              </p:ext>
            </p:extLst>
          </p:nvPr>
        </p:nvGraphicFramePr>
        <p:xfrm>
          <a:off x="498158" y="1724387"/>
          <a:ext cx="8907097" cy="44231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26">
                  <a:extLst>
                    <a:ext uri="{9D8B030D-6E8A-4147-A177-3AD203B41FA5}">
                      <a16:colId xmlns:a16="http://schemas.microsoft.com/office/drawing/2014/main" val="342145949"/>
                    </a:ext>
                  </a:extLst>
                </a:gridCol>
                <a:gridCol w="728593">
                  <a:extLst>
                    <a:ext uri="{9D8B030D-6E8A-4147-A177-3AD203B41FA5}">
                      <a16:colId xmlns:a16="http://schemas.microsoft.com/office/drawing/2014/main" val="92500775"/>
                    </a:ext>
                  </a:extLst>
                </a:gridCol>
                <a:gridCol w="971425">
                  <a:extLst>
                    <a:ext uri="{9D8B030D-6E8A-4147-A177-3AD203B41FA5}">
                      <a16:colId xmlns:a16="http://schemas.microsoft.com/office/drawing/2014/main" val="1115323073"/>
                    </a:ext>
                  </a:extLst>
                </a:gridCol>
                <a:gridCol w="571961">
                  <a:extLst>
                    <a:ext uri="{9D8B030D-6E8A-4147-A177-3AD203B41FA5}">
                      <a16:colId xmlns:a16="http://schemas.microsoft.com/office/drawing/2014/main" val="1791563052"/>
                    </a:ext>
                  </a:extLst>
                </a:gridCol>
                <a:gridCol w="778845">
                  <a:extLst>
                    <a:ext uri="{9D8B030D-6E8A-4147-A177-3AD203B41FA5}">
                      <a16:colId xmlns:a16="http://schemas.microsoft.com/office/drawing/2014/main" val="1828112156"/>
                    </a:ext>
                  </a:extLst>
                </a:gridCol>
                <a:gridCol w="946117">
                  <a:extLst>
                    <a:ext uri="{9D8B030D-6E8A-4147-A177-3AD203B41FA5}">
                      <a16:colId xmlns:a16="http://schemas.microsoft.com/office/drawing/2014/main" val="1667015544"/>
                    </a:ext>
                  </a:extLst>
                </a:gridCol>
                <a:gridCol w="610649">
                  <a:extLst>
                    <a:ext uri="{9D8B030D-6E8A-4147-A177-3AD203B41FA5}">
                      <a16:colId xmlns:a16="http://schemas.microsoft.com/office/drawing/2014/main" val="1254168942"/>
                    </a:ext>
                  </a:extLst>
                </a:gridCol>
                <a:gridCol w="752482">
                  <a:extLst>
                    <a:ext uri="{9D8B030D-6E8A-4147-A177-3AD203B41FA5}">
                      <a16:colId xmlns:a16="http://schemas.microsoft.com/office/drawing/2014/main" val="3800310575"/>
                    </a:ext>
                  </a:extLst>
                </a:gridCol>
                <a:gridCol w="956961">
                  <a:extLst>
                    <a:ext uri="{9D8B030D-6E8A-4147-A177-3AD203B41FA5}">
                      <a16:colId xmlns:a16="http://schemas.microsoft.com/office/drawing/2014/main" val="3201491071"/>
                    </a:ext>
                  </a:extLst>
                </a:gridCol>
                <a:gridCol w="654332">
                  <a:extLst>
                    <a:ext uri="{9D8B030D-6E8A-4147-A177-3AD203B41FA5}">
                      <a16:colId xmlns:a16="http://schemas.microsoft.com/office/drawing/2014/main" val="1683522026"/>
                    </a:ext>
                  </a:extLst>
                </a:gridCol>
                <a:gridCol w="886074">
                  <a:extLst>
                    <a:ext uri="{9D8B030D-6E8A-4147-A177-3AD203B41FA5}">
                      <a16:colId xmlns:a16="http://schemas.microsoft.com/office/drawing/2014/main" val="2507781087"/>
                    </a:ext>
                  </a:extLst>
                </a:gridCol>
                <a:gridCol w="654332">
                  <a:extLst>
                    <a:ext uri="{9D8B030D-6E8A-4147-A177-3AD203B41FA5}">
                      <a16:colId xmlns:a16="http://schemas.microsoft.com/office/drawing/2014/main" val="3188348399"/>
                    </a:ext>
                  </a:extLst>
                </a:gridCol>
              </a:tblGrid>
              <a:tr h="45821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 dirty="0">
                          <a:effectLst/>
                        </a:rPr>
                        <a:t>SIRA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 dirty="0">
                          <a:effectLst/>
                        </a:rPr>
                        <a:t>İLLER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2016 İHRACAT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u="none" strike="noStrike" dirty="0">
                          <a:effectLst/>
                        </a:rPr>
                        <a:t>1000 $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2017 İHRACAT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u="none" strike="noStrike" dirty="0">
                          <a:effectLst/>
                        </a:rPr>
                        <a:t>1000 $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 dirty="0">
                          <a:effectLst/>
                        </a:rPr>
                        <a:t> 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 dirty="0">
                          <a:effectLst/>
                        </a:rPr>
                        <a:t>2018 İHRACAT</a:t>
                      </a:r>
                      <a:br>
                        <a:rPr lang="tr-TR" sz="1000" b="1" u="none" strike="noStrike" dirty="0">
                          <a:effectLst/>
                        </a:rPr>
                      </a:br>
                      <a:r>
                        <a:rPr lang="tr-TR" sz="1000" b="1" u="none" strike="noStrike" dirty="0">
                          <a:effectLst/>
                        </a:rPr>
                        <a:t>1000 $</a:t>
                      </a:r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u="none" strike="noStrike">
                          <a:effectLst/>
                        </a:rPr>
                        <a:t> 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u="none" strike="noStrike">
                          <a:effectLst/>
                        </a:rPr>
                        <a:t>2019</a:t>
                      </a:r>
                      <a:br>
                        <a:rPr lang="tr-TR" sz="1000" b="1" u="none" strike="noStrike">
                          <a:effectLst/>
                        </a:rPr>
                      </a:br>
                      <a:r>
                        <a:rPr lang="tr-TR" sz="1000" b="1" u="none" strike="noStrike">
                          <a:effectLst/>
                        </a:rPr>
                        <a:t>9 AY</a:t>
                      </a:r>
                      <a:endParaRPr lang="tr-T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982723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İSTANBUL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57.422.796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İSTANBUL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62.702.601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İSTANBUL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 dirty="0">
                          <a:effectLst/>
                        </a:rPr>
                        <a:t>72.095.568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44,1%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İSTANBUL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828611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BURSA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12.959.784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BURSA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14.058.094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KOCAELI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 dirty="0">
                          <a:effectLst/>
                        </a:rPr>
                        <a:t>14.128.479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8,6%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KOCAELI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384470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3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KOCAELI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10.169.827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KOCAELI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12.536.936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BURSA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 dirty="0">
                          <a:effectLst/>
                        </a:rPr>
                        <a:t>13.298.332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8,1%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BURSA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798994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4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İZMIR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7.931.457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İZMIR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8.758.036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İZMIR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>
                          <a:effectLst/>
                        </a:rPr>
                        <a:t>9.757.833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6,0%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İZMIR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102921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5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GAZIANTEP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6.258.347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ANKARA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6.591.461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ANKARA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>
                          <a:effectLst/>
                        </a:rPr>
                        <a:t>7.672.748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4,7%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ANKARA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753106"/>
                  </a:ext>
                </a:extLst>
              </a:tr>
              <a:tr h="3555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6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ANKARA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6.237.182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GAZIANTEP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6.552.855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 dirty="0">
                          <a:effectLst/>
                        </a:rPr>
                        <a:t>GAZIANTEP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 dirty="0">
                          <a:effectLst/>
                        </a:rPr>
                        <a:t>6.939.032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4,2%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GAZIANTEP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112024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7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MANISA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3.772.155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SAKARYA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5.218.445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SAKARYA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 dirty="0">
                          <a:effectLst/>
                        </a:rPr>
                        <a:t>5.573.354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3,4%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SAKARYA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889365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8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DENIZLI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2.766.607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MANISA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4.001.897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MANISA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>
                          <a:effectLst/>
                        </a:rPr>
                        <a:t>4.429.647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 dirty="0">
                          <a:effectLst/>
                        </a:rPr>
                        <a:t>2,7%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MANISA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421702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9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SAKARYA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2.522.840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DENIZLI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>
                          <a:effectLst/>
                        </a:rPr>
                        <a:t>3.067.303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DENIZLI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>
                          <a:effectLst/>
                        </a:rPr>
                        <a:t>3.370.191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2,1%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DENIZLI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644881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10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HATAY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1.745.488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 </a:t>
                      </a:r>
                      <a:r>
                        <a:rPr lang="tr-TR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ARTIŞ</a:t>
                      </a:r>
                      <a:endParaRPr lang="tr-TR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effectLst/>
                        </a:rPr>
                        <a:t>HATAY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u="none" strike="noStrike" dirty="0">
                          <a:effectLst/>
                        </a:rPr>
                        <a:t>2.336.241</a:t>
                      </a:r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900" u="none" strike="noStrike" dirty="0">
                          <a:effectLst/>
                        </a:rPr>
                        <a:t> </a:t>
                      </a:r>
                      <a:r>
                        <a:rPr lang="tr-TR" sz="1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ARTIŞ</a:t>
                      </a:r>
                      <a:endParaRPr lang="tr-TR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900" u="none" strike="noStrike">
                          <a:effectLst/>
                        </a:rPr>
                        <a:t>HATAY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900" u="none" strike="noStrike">
                          <a:effectLst/>
                        </a:rPr>
                        <a:t>2.871.661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000" u="none" strike="noStrike">
                          <a:effectLst/>
                        </a:rPr>
                        <a:t>1,8%</a:t>
                      </a:r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>
                          <a:effectLst/>
                        </a:rPr>
                        <a:t>HATAY</a:t>
                      </a:r>
                      <a:endParaRPr lang="tr-TR" sz="900" b="0" i="0" u="none" strike="noStrike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335824"/>
                  </a:ext>
                </a:extLst>
              </a:tr>
              <a:tr h="2686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11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ADANA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1.614.950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10,7%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ADANA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1.807.915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10,2%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ADANA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u="none" strike="noStrike">
                          <a:solidFill>
                            <a:srgbClr val="FF3300"/>
                          </a:solidFill>
                          <a:effectLst/>
                        </a:rPr>
                        <a:t>2.013.927</a:t>
                      </a:r>
                      <a:endParaRPr lang="tr-TR" sz="1300" b="1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1,2%</a:t>
                      </a:r>
                      <a:endParaRPr lang="tr-TR" sz="1300" b="1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KAYSERI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668434"/>
                  </a:ext>
                </a:extLst>
              </a:tr>
              <a:tr h="45917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>
                          <a:effectLst/>
                        </a:rPr>
                        <a:t> 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>
                          <a:effectLst/>
                        </a:rPr>
                        <a:t>TÜRKİYE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u="none" strike="noStrike">
                          <a:effectLst/>
                        </a:rPr>
                        <a:t>131.676.179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>
                          <a:effectLst/>
                        </a:rPr>
                        <a:t>10,6%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>
                          <a:effectLst/>
                        </a:rPr>
                        <a:t>TÜRKİYE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>
                          <a:effectLst/>
                        </a:rPr>
                        <a:t>147.315.873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300" u="none" strike="noStrike">
                          <a:effectLst/>
                        </a:rPr>
                        <a:t>9,9%</a:t>
                      </a:r>
                      <a:endParaRPr lang="tr-TR" sz="13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dirty="0">
                          <a:effectLst/>
                        </a:rPr>
                        <a:t>TÜRKİYE</a:t>
                      </a:r>
                      <a:endParaRPr lang="tr-TR" sz="1300" b="1" i="0" u="none" strike="noStrike" dirty="0">
                        <a:solidFill>
                          <a:srgbClr val="FF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1300" u="none" strike="noStrike" dirty="0">
                          <a:effectLst/>
                        </a:rPr>
                        <a:t>163.532.569</a:t>
                      </a:r>
                      <a:endParaRPr lang="tr-TR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300" u="none" strike="noStrike" dirty="0">
                          <a:effectLst/>
                        </a:rPr>
                        <a:t> </a:t>
                      </a:r>
                      <a:endParaRPr lang="tr-TR" sz="13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u="none" strike="noStrike" dirty="0">
                          <a:effectLst/>
                        </a:rPr>
                        <a:t>KONYA</a:t>
                      </a:r>
                      <a:endParaRPr lang="tr-TR" sz="900" b="0" i="0" u="none" strike="noStrike" dirty="0">
                        <a:solidFill>
                          <a:srgbClr val="000000"/>
                        </a:solidFill>
                        <a:effectLst/>
                        <a:latin typeface="Arial Tur" panose="020B060402020202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593765"/>
                  </a:ext>
                </a:extLst>
              </a:tr>
              <a:tr h="308111"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ADANA</a:t>
                      </a:r>
                    </a:p>
                    <a:p>
                      <a:pPr algn="ctr" fontAlgn="ctr"/>
                      <a:r>
                        <a:rPr lang="tr-TR" sz="1500" b="1" i="0" u="none" strike="noStrike" dirty="0">
                          <a:solidFill>
                            <a:srgbClr val="000099"/>
                          </a:solidFill>
                          <a:effectLst/>
                          <a:latin typeface="Arial Tur" panose="020B0604020202020204" pitchFamily="34" charset="0"/>
                        </a:rPr>
                        <a:t>13</a:t>
                      </a: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5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????</a:t>
                      </a:r>
                      <a:endParaRPr lang="tr-TR" sz="15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37" marR="6937" marT="693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215374"/>
                  </a:ext>
                </a:extLst>
              </a:tr>
            </a:tbl>
          </a:graphicData>
        </a:graphic>
      </p:graphicFrame>
      <p:sp>
        <p:nvSpPr>
          <p:cNvPr id="8" name="Rectangle 5">
            <a:extLst>
              <a:ext uri="{FF2B5EF4-FFF2-40B4-BE49-F238E27FC236}">
                <a16:creationId xmlns:a16="http://schemas.microsoft.com/office/drawing/2014/main" id="{E3AE9BFA-E876-4FC4-93F5-2F2E540B13D2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İller Bazında İhracat Rakamları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60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ADANA – İHRACATIN GELİŞİMİ İÇİN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AE9BFA-E876-4FC4-93F5-2F2E540B13D2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Adana’dan </a:t>
            </a:r>
            <a:r>
              <a:rPr lang="tr-TR" sz="2200" b="1" dirty="0" err="1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Sektörel</a:t>
            </a:r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 Bazda Yapılan İhracat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7D84863F-059C-475C-9CF4-1E9F2DE406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04459"/>
              </p:ext>
            </p:extLst>
          </p:nvPr>
        </p:nvGraphicFramePr>
        <p:xfrm>
          <a:off x="1259069" y="1489257"/>
          <a:ext cx="7331593" cy="5306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7659">
                  <a:extLst>
                    <a:ext uri="{9D8B030D-6E8A-4147-A177-3AD203B41FA5}">
                      <a16:colId xmlns:a16="http://schemas.microsoft.com/office/drawing/2014/main" val="667388019"/>
                    </a:ext>
                  </a:extLst>
                </a:gridCol>
                <a:gridCol w="896670">
                  <a:extLst>
                    <a:ext uri="{9D8B030D-6E8A-4147-A177-3AD203B41FA5}">
                      <a16:colId xmlns:a16="http://schemas.microsoft.com/office/drawing/2014/main" val="2721812377"/>
                    </a:ext>
                  </a:extLst>
                </a:gridCol>
                <a:gridCol w="896670">
                  <a:extLst>
                    <a:ext uri="{9D8B030D-6E8A-4147-A177-3AD203B41FA5}">
                      <a16:colId xmlns:a16="http://schemas.microsoft.com/office/drawing/2014/main" val="764252434"/>
                    </a:ext>
                  </a:extLst>
                </a:gridCol>
                <a:gridCol w="896670">
                  <a:extLst>
                    <a:ext uri="{9D8B030D-6E8A-4147-A177-3AD203B41FA5}">
                      <a16:colId xmlns:a16="http://schemas.microsoft.com/office/drawing/2014/main" val="2633453776"/>
                    </a:ext>
                  </a:extLst>
                </a:gridCol>
                <a:gridCol w="843924">
                  <a:extLst>
                    <a:ext uri="{9D8B030D-6E8A-4147-A177-3AD203B41FA5}">
                      <a16:colId xmlns:a16="http://schemas.microsoft.com/office/drawing/2014/main" val="2616825291"/>
                    </a:ext>
                  </a:extLst>
                </a:gridCol>
              </a:tblGrid>
              <a:tr h="32010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u="none" strike="noStrike" dirty="0">
                          <a:effectLst/>
                        </a:rPr>
                        <a:t>SEKTÖR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effectLst/>
                        </a:rPr>
                        <a:t>2017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effectLst/>
                        </a:rPr>
                        <a:t>2018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effectLst/>
                        </a:rPr>
                        <a:t>DEĞ.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effectLst/>
                        </a:rPr>
                        <a:t>KÜM</a:t>
                      </a:r>
                      <a:br>
                        <a:rPr lang="tr-TR" sz="1100" b="1" u="none" strike="noStrike" dirty="0">
                          <a:effectLst/>
                        </a:rPr>
                      </a:br>
                      <a:r>
                        <a:rPr lang="tr-TR" sz="1100" b="1" u="none" strike="noStrike" dirty="0">
                          <a:effectLst/>
                        </a:rPr>
                        <a:t>YÜZDE</a:t>
                      </a:r>
                      <a:endParaRPr lang="tr-T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142973699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TOPLAM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1.807.302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2.013.927</a:t>
                      </a:r>
                      <a:endParaRPr lang="tr-TR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11,43%</a:t>
                      </a:r>
                      <a:endParaRPr lang="tr-TR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419824197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Tekstil ve Hammaddeleri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305.048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346.812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13,7%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rgbClr val="FF3300"/>
                          </a:solidFill>
                          <a:effectLst/>
                        </a:rPr>
                        <a:t>17,2%</a:t>
                      </a:r>
                      <a:endParaRPr lang="tr-TR" sz="11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424062540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Kimyevi Maddeler ve Mamulleri  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296.390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332.522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12,2%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rgbClr val="FF3300"/>
                          </a:solidFill>
                          <a:effectLst/>
                        </a:rPr>
                        <a:t>16,5%</a:t>
                      </a:r>
                      <a:endParaRPr lang="tr-TR" sz="11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4010310426"/>
                  </a:ext>
                </a:extLst>
              </a:tr>
              <a:tr h="27573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Hububat, Bakliyat, Yağlı Tohumlar ve Mamulleri 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198.621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235.883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18,8%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rgbClr val="FF3300"/>
                          </a:solidFill>
                          <a:effectLst/>
                        </a:rPr>
                        <a:t>11,7%</a:t>
                      </a:r>
                      <a:endParaRPr lang="tr-TR" sz="11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990956627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Otomotiv Endüstrisi</a:t>
                      </a:r>
                      <a:endParaRPr lang="tr-TR" sz="105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197.539</a:t>
                      </a:r>
                      <a:endParaRPr lang="tr-TR" sz="105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161.876</a:t>
                      </a:r>
                      <a:endParaRPr lang="tr-TR" sz="105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-18,1%</a:t>
                      </a:r>
                      <a:endParaRPr lang="tr-TR" sz="105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8,0%</a:t>
                      </a:r>
                      <a:endParaRPr lang="tr-TR" sz="11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455988126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</a:t>
                      </a:r>
                      <a:r>
                        <a:rPr lang="tr-TR" sz="1050" u="none" strike="noStrike" dirty="0" err="1">
                          <a:solidFill>
                            <a:srgbClr val="FF3300"/>
                          </a:solidFill>
                          <a:effectLst/>
                        </a:rPr>
                        <a:t>Hazırgiyim</a:t>
                      </a:r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ve Konfeksiyon 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118.981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147.880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24,3%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7,3%</a:t>
                      </a:r>
                      <a:endParaRPr lang="tr-TR" sz="1100" b="0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183595684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 Su Ürünleri ve Hayvansal Mamuller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solidFill>
                            <a:srgbClr val="FF3300"/>
                          </a:solidFill>
                          <a:effectLst/>
                        </a:rPr>
                        <a:t>116.310</a:t>
                      </a:r>
                      <a:endParaRPr lang="tr-TR" sz="105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135.245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16,3%</a:t>
                      </a:r>
                      <a:endParaRPr lang="tr-TR" sz="105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6,7%</a:t>
                      </a:r>
                      <a:endParaRPr lang="tr-TR" sz="1100" b="0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971754595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 Yaş Meyve ve Sebze  </a:t>
                      </a:r>
                      <a:endParaRPr lang="tr-TR" sz="1050" b="1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>
                          <a:solidFill>
                            <a:srgbClr val="000099"/>
                          </a:solidFill>
                          <a:effectLst/>
                        </a:rPr>
                        <a:t>136.192</a:t>
                      </a:r>
                      <a:endParaRPr lang="tr-TR" sz="105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>
                          <a:solidFill>
                            <a:srgbClr val="000099"/>
                          </a:solidFill>
                          <a:effectLst/>
                        </a:rPr>
                        <a:t>128.283</a:t>
                      </a:r>
                      <a:endParaRPr lang="tr-TR" sz="105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>
                          <a:solidFill>
                            <a:srgbClr val="000099"/>
                          </a:solidFill>
                          <a:effectLst/>
                        </a:rPr>
                        <a:t>-5,8%</a:t>
                      </a:r>
                      <a:endParaRPr lang="tr-TR" sz="1050" b="1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rgbClr val="000099"/>
                          </a:solidFill>
                          <a:effectLst/>
                        </a:rPr>
                        <a:t>6,4%</a:t>
                      </a:r>
                      <a:endParaRPr lang="tr-TR" sz="1100" b="1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250680132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 dirty="0">
                          <a:effectLst/>
                        </a:rPr>
                        <a:t> </a:t>
                      </a:r>
                      <a:r>
                        <a:rPr lang="tr-TR" sz="1050" u="none" strike="noStrike" dirty="0" err="1">
                          <a:effectLst/>
                        </a:rPr>
                        <a:t>Mobilya,Kağıt</a:t>
                      </a:r>
                      <a:r>
                        <a:rPr lang="tr-TR" sz="1050" u="none" strike="noStrike" dirty="0">
                          <a:effectLst/>
                        </a:rPr>
                        <a:t> ve Orman Ürünleri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84.266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94.292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11,9%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4,7%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45667884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Makine ve Aksamları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73.160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88.848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21,4%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4,4%</a:t>
                      </a:r>
                      <a:endParaRPr lang="tr-TR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552038900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Çelik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68.752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85.254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24,0%</a:t>
                      </a:r>
                      <a:endParaRPr lang="tr-TR" sz="105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4,2%</a:t>
                      </a:r>
                      <a:endParaRPr lang="tr-TR" sz="11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475143501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Çimento Cam Seramik ve Toprak Ürünleri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35.593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46.605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 dirty="0">
                          <a:effectLst/>
                        </a:rPr>
                        <a:t>30,9%</a:t>
                      </a:r>
                      <a:endParaRPr lang="tr-T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2,3%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752007439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İklimlendirme Sanayii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37.074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43.915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18,5%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2,2%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115367744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Madencilik Ürünleri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43.475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42.827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-1,5%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2,1%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200572443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Elektrik Elektronik ve Hizmet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26.401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41.043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55,5%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2,0%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638589802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Demir ve Demir Dışı Metaller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34.209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36.983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8,1%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1,8%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712466301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Meyve Sebze Mamulleri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14.431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16.290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12,9%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0,8%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632190751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Deri ve Deri Mamulleri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5.377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9.635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79,2%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0,5%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994598648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Savunma ve Havacılık Sanayii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2.667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5.160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93,5%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0,3%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114294681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Halı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2.694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4.021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49,3%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0,2%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746426547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Kuru Meyve ve Mamulleri 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3.825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3.723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-2,7%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0,2%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025483424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Süs Bitkileri ve Mam.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2.347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3.254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38,7%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0,2%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767191038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Diğer Sanayi Ürünleri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1.260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1.491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18,3%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0,1%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098803145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Fındık ve Mamulleri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1.190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1.125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-5,5%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0,1%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688696479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Zeytin ve Zeytinyağı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682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687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0,8%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0,0%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668644883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Tütün 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0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142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0,0%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489208497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Mücevher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798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129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-83,8%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effectLst/>
                        </a:rPr>
                        <a:t>0,0%</a:t>
                      </a:r>
                      <a:endParaRPr lang="tr-T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617504500"/>
                  </a:ext>
                </a:extLst>
              </a:tr>
              <a:tr h="1600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50" u="none" strike="noStrike">
                          <a:effectLst/>
                        </a:rPr>
                        <a:t> Gemi ve Yat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23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1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50" u="none" strike="noStrike">
                          <a:effectLst/>
                        </a:rPr>
                        <a:t>-97,3%</a:t>
                      </a:r>
                      <a:endParaRPr lang="tr-TR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effectLst/>
                        </a:rPr>
                        <a:t>0,0%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935781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4027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ADANA – İHRACATIN GELİŞİMİ İÇİN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AE9BFA-E876-4FC4-93F5-2F2E540B13D2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Adana’dan Ülkeler Bazında Yapılan İhracat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graphicFrame>
        <p:nvGraphicFramePr>
          <p:cNvPr id="6" name="Tablo 5">
            <a:extLst>
              <a:ext uri="{FF2B5EF4-FFF2-40B4-BE49-F238E27FC236}">
                <a16:creationId xmlns:a16="http://schemas.microsoft.com/office/drawing/2014/main" id="{426A9ABF-AEEC-4990-985A-B3593F3C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67038"/>
              </p:ext>
            </p:extLst>
          </p:nvPr>
        </p:nvGraphicFramePr>
        <p:xfrm>
          <a:off x="1297576" y="1706293"/>
          <a:ext cx="7069665" cy="4825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4398">
                  <a:extLst>
                    <a:ext uri="{9D8B030D-6E8A-4147-A177-3AD203B41FA5}">
                      <a16:colId xmlns:a16="http://schemas.microsoft.com/office/drawing/2014/main" val="2190845186"/>
                    </a:ext>
                  </a:extLst>
                </a:gridCol>
                <a:gridCol w="1187063">
                  <a:extLst>
                    <a:ext uri="{9D8B030D-6E8A-4147-A177-3AD203B41FA5}">
                      <a16:colId xmlns:a16="http://schemas.microsoft.com/office/drawing/2014/main" val="3318598575"/>
                    </a:ext>
                  </a:extLst>
                </a:gridCol>
                <a:gridCol w="1066638">
                  <a:extLst>
                    <a:ext uri="{9D8B030D-6E8A-4147-A177-3AD203B41FA5}">
                      <a16:colId xmlns:a16="http://schemas.microsoft.com/office/drawing/2014/main" val="163849622"/>
                    </a:ext>
                  </a:extLst>
                </a:gridCol>
                <a:gridCol w="825783">
                  <a:extLst>
                    <a:ext uri="{9D8B030D-6E8A-4147-A177-3AD203B41FA5}">
                      <a16:colId xmlns:a16="http://schemas.microsoft.com/office/drawing/2014/main" val="1450799530"/>
                    </a:ext>
                  </a:extLst>
                </a:gridCol>
                <a:gridCol w="825783">
                  <a:extLst>
                    <a:ext uri="{9D8B030D-6E8A-4147-A177-3AD203B41FA5}">
                      <a16:colId xmlns:a16="http://schemas.microsoft.com/office/drawing/2014/main" val="1013477506"/>
                    </a:ext>
                  </a:extLst>
                </a:gridCol>
              </a:tblGrid>
              <a:tr h="58430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u="none" strike="noStrike" dirty="0">
                          <a:effectLst/>
                        </a:rPr>
                        <a:t>ÜLKE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2017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2018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DEĞ.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1" u="none" strike="noStrike" dirty="0">
                          <a:effectLst/>
                        </a:rPr>
                        <a:t>KÜM</a:t>
                      </a:r>
                      <a:br>
                        <a:rPr lang="tr-TR" sz="1600" b="1" u="none" strike="noStrike" dirty="0">
                          <a:effectLst/>
                        </a:rPr>
                      </a:br>
                      <a:r>
                        <a:rPr lang="tr-TR" sz="1600" b="1" u="none" strike="noStrike" dirty="0">
                          <a:effectLst/>
                        </a:rPr>
                        <a:t>YÜZDE</a:t>
                      </a:r>
                      <a:endParaRPr lang="tr-T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243601070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IRAK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259.514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275.879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6,3%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13,7%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839014080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ALMANYA 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146.239</a:t>
                      </a:r>
                      <a:endParaRPr lang="tr-TR" sz="160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167.439</a:t>
                      </a:r>
                      <a:endParaRPr lang="tr-TR" sz="160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14,5%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8,3%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433286526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İSPANYA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131.066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152.877</a:t>
                      </a:r>
                      <a:endParaRPr lang="tr-TR" sz="160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16,6%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7,6%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16704022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SURİYE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63.731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FF3300"/>
                          </a:solidFill>
                          <a:effectLst/>
                        </a:rPr>
                        <a:t>108.918</a:t>
                      </a:r>
                      <a:endParaRPr lang="tr-TR" sz="1600" b="0" i="0" u="none" strike="noStrike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41,5%</a:t>
                      </a:r>
                      <a:endParaRPr lang="tr-TR" sz="1600" b="0" i="0" u="none" strike="noStrike" dirty="0"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FF3300"/>
                          </a:solidFill>
                          <a:effectLst/>
                        </a:rPr>
                        <a:t>5,4%</a:t>
                      </a:r>
                      <a:endParaRPr lang="tr-TR" sz="1600" b="0" i="0" u="none" strike="noStrike" dirty="0">
                        <a:solidFill>
                          <a:srgbClr val="FF33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606652127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BİRLEŞİK DEVLETLER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90.208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94.639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4,9%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4,7%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888916068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RUSYA FEDERASYONU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61.625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66.119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6,8%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3,3%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578661961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BİRLEŞİK KRALLIK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43.624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65.339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49,8%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3,2%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618854474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FRANSA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93.585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59.595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-36,3%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3,0%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3603250783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İTALYA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68.247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58.252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-14,6%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2,9%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05953410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>
                          <a:effectLst/>
                        </a:rPr>
                        <a:t>HOLLANDA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36.531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44.706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22,4%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2,2%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83484552"/>
                  </a:ext>
                </a:extLst>
              </a:tr>
              <a:tr h="25592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CEZAYİR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18.061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40.930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126,6%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2,0%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671626221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ÜRDÜN 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32.388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34.817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7,0%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1,7%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702435389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İSRAİL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28.547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33.652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17,9%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1,7%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202178662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effectLst/>
                        </a:rPr>
                        <a:t>KKTC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27.168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29.736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effectLst/>
                        </a:rPr>
                        <a:t>9,5%</a:t>
                      </a:r>
                      <a:endParaRPr lang="tr-T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effectLst/>
                        </a:rPr>
                        <a:t>1,5%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342877093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İRAN (İSLAM CUM.)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46.167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29.043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-37,1%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1,4%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855244554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ÇİN HALK CUMHURİYETİ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28.251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27.790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-1,6%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1,4%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2908715936"/>
                  </a:ext>
                </a:extLst>
              </a:tr>
              <a:tr h="2344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u="none" strike="noStrike">
                          <a:solidFill>
                            <a:srgbClr val="000099"/>
                          </a:solidFill>
                          <a:effectLst/>
                        </a:rPr>
                        <a:t>ROMANYA </a:t>
                      </a:r>
                      <a:endParaRPr lang="tr-TR" sz="1600" b="0" i="0" u="none" strike="noStrike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32.633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27.583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-18,3%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55" marR="5255" marT="52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u="none" strike="noStrike" dirty="0">
                          <a:solidFill>
                            <a:srgbClr val="000099"/>
                          </a:solidFill>
                          <a:effectLst/>
                        </a:rPr>
                        <a:t>1,4%</a:t>
                      </a:r>
                      <a:endParaRPr lang="tr-TR" sz="1600" b="0" i="0" u="none" strike="noStrike" dirty="0"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55" marR="5255" marT="5255" marB="0" anchor="ctr"/>
                </a:tc>
                <a:extLst>
                  <a:ext uri="{0D108BD9-81ED-4DB2-BD59-A6C34878D82A}">
                    <a16:rowId xmlns:a16="http://schemas.microsoft.com/office/drawing/2014/main" val="158951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018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ADANA – İHRACATIN GELİŞİMİ İÇİN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AE9BFA-E876-4FC4-93F5-2F2E540B13D2}"/>
              </a:ext>
            </a:extLst>
          </p:cNvPr>
          <p:cNvSpPr/>
          <p:nvPr/>
        </p:nvSpPr>
        <p:spPr>
          <a:xfrm>
            <a:off x="1055686" y="993303"/>
            <a:ext cx="73825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200" b="1" dirty="0">
                <a:solidFill>
                  <a:srgbClr val="0000FF"/>
                </a:solidFill>
                <a:latin typeface="+mj-lt"/>
                <a:ea typeface="Microsoft Sans Serif" panose="020B0604020202020204" pitchFamily="34" charset="0"/>
              </a:rPr>
              <a:t>Öneriler</a:t>
            </a:r>
            <a:endParaRPr lang="en-US" sz="2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E0315B4-BE0D-4244-87BA-079130D9AF8A}"/>
              </a:ext>
            </a:extLst>
          </p:cNvPr>
          <p:cNvSpPr/>
          <p:nvPr/>
        </p:nvSpPr>
        <p:spPr>
          <a:xfrm>
            <a:off x="1055686" y="1424190"/>
            <a:ext cx="7766097" cy="5027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Almanya, İngiltere, Fransa, Hollanda, İtalya pazarlarının hedef pazar olarak belirlenmesi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Yurt dışı fuarlarda ortak katılımlı </a:t>
            </a:r>
            <a:r>
              <a:rPr lang="tr-TR" dirty="0" err="1"/>
              <a:t>stand</a:t>
            </a:r>
            <a:r>
              <a:rPr lang="tr-TR" dirty="0"/>
              <a:t> alınması</a:t>
            </a:r>
          </a:p>
          <a:p>
            <a:pPr>
              <a:lnSpc>
                <a:spcPct val="150000"/>
              </a:lnSpc>
            </a:pPr>
            <a:r>
              <a:rPr lang="tr-TR" dirty="0"/>
              <a:t>     (Tekstil ve Hammaddeleri, Kimyevi Maddeler, Hububat, Bakliyat, Yağlı </a:t>
            </a:r>
          </a:p>
          <a:p>
            <a:pPr>
              <a:lnSpc>
                <a:spcPct val="150000"/>
              </a:lnSpc>
            </a:pPr>
            <a:r>
              <a:rPr lang="tr-TR" dirty="0"/>
              <a:t>     Tohumlar ve Mamulleri, Otomotiv Endüstrisi (*), </a:t>
            </a:r>
            <a:r>
              <a:rPr lang="tr-TR" dirty="0" err="1"/>
              <a:t>Hazırgiyim</a:t>
            </a:r>
            <a:r>
              <a:rPr lang="tr-TR" dirty="0"/>
              <a:t> ve </a:t>
            </a:r>
          </a:p>
          <a:p>
            <a:pPr>
              <a:lnSpc>
                <a:spcPct val="150000"/>
              </a:lnSpc>
            </a:pPr>
            <a:r>
              <a:rPr lang="tr-TR" dirty="0"/>
              <a:t>     Konfeksiyon, Mobilya sektörleri öncelikli)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Ortak katılımlı iş gezileri (Öncelikli pazarlara)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Coğrafi işaret belgelendirmesi (Özellikle gıda ürünlerinde)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Yurt dışından heyet davet etme (</a:t>
            </a:r>
            <a:r>
              <a:rPr lang="tr-TR" dirty="0" err="1"/>
              <a:t>incoming</a:t>
            </a:r>
            <a:r>
              <a:rPr lang="tr-TR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UR-GE projeleri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Ticaret Bakanlığı ve KOSGEB desteklerinin etkin kullanılması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/>
              <a:t>SEO çalışmaları ve sosyal medya reklamları</a:t>
            </a:r>
          </a:p>
        </p:txBody>
      </p:sp>
    </p:spTree>
    <p:extLst>
      <p:ext uri="{BB962C8B-B14F-4D97-AF65-F5344CB8AC3E}">
        <p14:creationId xmlns:p14="http://schemas.microsoft.com/office/powerpoint/2010/main" val="85134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77F4-768D-429C-AD6C-AC5DEE00817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843F0D-F13C-4EAC-89AB-668C9500D238}"/>
              </a:ext>
            </a:extLst>
          </p:cNvPr>
          <p:cNvSpPr/>
          <p:nvPr/>
        </p:nvSpPr>
        <p:spPr>
          <a:xfrm>
            <a:off x="3958876" y="2639028"/>
            <a:ext cx="1909489" cy="180221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Neden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İhracat?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4C72CAD-81A7-44F1-ADFE-147C1316D152}"/>
              </a:ext>
            </a:extLst>
          </p:cNvPr>
          <p:cNvSpPr/>
          <p:nvPr/>
        </p:nvSpPr>
        <p:spPr>
          <a:xfrm>
            <a:off x="3958876" y="1399113"/>
            <a:ext cx="21371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/>
              <a:t>Müşteri sayısı ve </a:t>
            </a:r>
          </a:p>
          <a:p>
            <a:r>
              <a:rPr lang="tr-TR" sz="2000" dirty="0"/>
              <a:t>karlılık artışı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6E8A0A1-8512-4D40-8FF8-1DBE7A3E427B}"/>
              </a:ext>
            </a:extLst>
          </p:cNvPr>
          <p:cNvSpPr/>
          <p:nvPr/>
        </p:nvSpPr>
        <p:spPr>
          <a:xfrm>
            <a:off x="770384" y="2039897"/>
            <a:ext cx="35469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0000FF"/>
                </a:solidFill>
              </a:rPr>
              <a:t>Kullanılmayan fazla kapasitenin değerlendirilmesi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F1ED614-8543-46C7-9174-9A8697289B28}"/>
              </a:ext>
            </a:extLst>
          </p:cNvPr>
          <p:cNvSpPr/>
          <p:nvPr/>
        </p:nvSpPr>
        <p:spPr>
          <a:xfrm>
            <a:off x="770384" y="3016581"/>
            <a:ext cx="2585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</a:rPr>
              <a:t>İç pazara olan </a:t>
            </a:r>
          </a:p>
          <a:p>
            <a:r>
              <a:rPr lang="tr-TR" sz="2000" dirty="0">
                <a:solidFill>
                  <a:srgbClr val="C00000"/>
                </a:solidFill>
              </a:rPr>
              <a:t>bağımlılığın azalması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85B3970-9E69-480F-AE9D-38A5C37F640E}"/>
              </a:ext>
            </a:extLst>
          </p:cNvPr>
          <p:cNvSpPr/>
          <p:nvPr/>
        </p:nvSpPr>
        <p:spPr>
          <a:xfrm>
            <a:off x="400079" y="4441240"/>
            <a:ext cx="4287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0000FF"/>
                </a:solidFill>
              </a:rPr>
              <a:t>Uluslararası pazarlardaki yoğun rekabetin, işletmenin teknik </a:t>
            </a:r>
            <a:r>
              <a:rPr lang="tr-TR" dirty="0" err="1">
                <a:solidFill>
                  <a:srgbClr val="0000FF"/>
                </a:solidFill>
              </a:rPr>
              <a:t>know</a:t>
            </a:r>
            <a:r>
              <a:rPr lang="tr-TR" dirty="0">
                <a:solidFill>
                  <a:srgbClr val="0000FF"/>
                </a:solidFill>
              </a:rPr>
              <a:t>-how (bilgi birikimi) düzeyini artırması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56EB9924-4C6F-4B57-B5CA-2ED0E0B25DD2}"/>
              </a:ext>
            </a:extLst>
          </p:cNvPr>
          <p:cNvSpPr/>
          <p:nvPr/>
        </p:nvSpPr>
        <p:spPr>
          <a:xfrm>
            <a:off x="5868365" y="4579739"/>
            <a:ext cx="3015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Mevsimsel satış dalgalanma etkisinin azalması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4DF276F-111C-4FB9-A160-A6D043376F6F}"/>
              </a:ext>
            </a:extLst>
          </p:cNvPr>
          <p:cNvSpPr/>
          <p:nvPr/>
        </p:nvSpPr>
        <p:spPr>
          <a:xfrm>
            <a:off x="6323637" y="3151663"/>
            <a:ext cx="4105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Ürünlerin yaşam süresinin artması (Pazar çeşitlendirme)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E7726E15-026C-4530-9391-C933537D45CD}"/>
              </a:ext>
            </a:extLst>
          </p:cNvPr>
          <p:cNvSpPr/>
          <p:nvPr/>
        </p:nvSpPr>
        <p:spPr>
          <a:xfrm>
            <a:off x="6323637" y="1955095"/>
            <a:ext cx="3830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Firmaya düzenli para akışı ve yeterli işletme sermayesi sağlama</a:t>
            </a:r>
          </a:p>
        </p:txBody>
      </p:sp>
    </p:spTree>
    <p:extLst>
      <p:ext uri="{BB962C8B-B14F-4D97-AF65-F5344CB8AC3E}">
        <p14:creationId xmlns:p14="http://schemas.microsoft.com/office/powerpoint/2010/main" val="209076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E80890E-759C-4667-BA82-DB9F1DB2CCA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E706CB07-B8DE-4E97-B2D0-9174A4E5D16C}"/>
              </a:ext>
            </a:extLst>
          </p:cNvPr>
          <p:cNvSpPr txBox="1"/>
          <p:nvPr/>
        </p:nvSpPr>
        <p:spPr>
          <a:xfrm>
            <a:off x="1497472" y="1383214"/>
            <a:ext cx="6001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Kâr</a:t>
            </a:r>
            <a:r>
              <a:rPr lang="en-US" sz="2400" dirty="0"/>
              <a:t> = </a:t>
            </a: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Gelirleri</a:t>
            </a:r>
            <a:r>
              <a:rPr lang="en-US" sz="2400" dirty="0"/>
              <a:t> (</a:t>
            </a:r>
            <a:r>
              <a:rPr lang="en-US" sz="2400" dirty="0" err="1"/>
              <a:t>Ciro</a:t>
            </a:r>
            <a:r>
              <a:rPr lang="en-US" sz="2400" dirty="0"/>
              <a:t>) – </a:t>
            </a: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Giderleri</a:t>
            </a:r>
            <a:endParaRPr lang="en-US" sz="2400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329E417-05EA-4AF3-96EB-26396C2B4028}"/>
              </a:ext>
            </a:extLst>
          </p:cNvPr>
          <p:cNvSpPr txBox="1"/>
          <p:nvPr/>
        </p:nvSpPr>
        <p:spPr>
          <a:xfrm>
            <a:off x="542616" y="2328123"/>
            <a:ext cx="791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Kâr</a:t>
            </a:r>
            <a:r>
              <a:rPr lang="en-US" sz="2400" dirty="0"/>
              <a:t> =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Miktarı</a:t>
            </a:r>
            <a:r>
              <a:rPr lang="en-US" sz="2400" dirty="0"/>
              <a:t> (</a:t>
            </a:r>
            <a:r>
              <a:rPr lang="en-US" sz="2400" dirty="0" err="1"/>
              <a:t>Adet</a:t>
            </a:r>
            <a:r>
              <a:rPr lang="en-US" sz="2400" dirty="0"/>
              <a:t>) * </a:t>
            </a:r>
            <a:r>
              <a:rPr lang="en-US" sz="2400" dirty="0" err="1"/>
              <a:t>Birim</a:t>
            </a:r>
            <a:r>
              <a:rPr lang="en-US" sz="2400" dirty="0"/>
              <a:t>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Fiyatı</a:t>
            </a:r>
            <a:r>
              <a:rPr lang="en-US" sz="2400" dirty="0"/>
              <a:t> – </a:t>
            </a: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Giderleri</a:t>
            </a:r>
            <a:endParaRPr lang="en-US" sz="24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4D25DFF7-5D3B-43EC-BA1F-1224FE913A17}"/>
              </a:ext>
            </a:extLst>
          </p:cNvPr>
          <p:cNvSpPr txBox="1"/>
          <p:nvPr/>
        </p:nvSpPr>
        <p:spPr>
          <a:xfrm>
            <a:off x="1344765" y="3273269"/>
            <a:ext cx="4537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Satış</a:t>
            </a:r>
            <a:r>
              <a:rPr lang="en-US" sz="2200" dirty="0"/>
              <a:t> </a:t>
            </a:r>
            <a:r>
              <a:rPr lang="en-US" sz="2200" dirty="0" err="1"/>
              <a:t>Adeti</a:t>
            </a:r>
            <a:r>
              <a:rPr lang="en-US" sz="2200" dirty="0"/>
              <a:t> (</a:t>
            </a:r>
            <a:r>
              <a:rPr lang="en-US" sz="2200" dirty="0" err="1"/>
              <a:t>Ürün</a:t>
            </a:r>
            <a:r>
              <a:rPr lang="en-US" sz="2200" dirty="0"/>
              <a:t> 1)    *       </a:t>
            </a:r>
            <a:r>
              <a:rPr lang="en-US" sz="2200" dirty="0" err="1"/>
              <a:t>Fiyat</a:t>
            </a:r>
            <a:r>
              <a:rPr lang="en-US" sz="2200" dirty="0"/>
              <a:t> 1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46F68A2D-E1F7-4AD5-881A-91326C145ED3}"/>
              </a:ext>
            </a:extLst>
          </p:cNvPr>
          <p:cNvSpPr txBox="1"/>
          <p:nvPr/>
        </p:nvSpPr>
        <p:spPr>
          <a:xfrm>
            <a:off x="1344765" y="3747347"/>
            <a:ext cx="4537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Satış</a:t>
            </a:r>
            <a:r>
              <a:rPr lang="en-US" sz="2200" dirty="0"/>
              <a:t> </a:t>
            </a:r>
            <a:r>
              <a:rPr lang="en-US" sz="2200" dirty="0" err="1"/>
              <a:t>Adeti</a:t>
            </a:r>
            <a:r>
              <a:rPr lang="en-US" sz="2200" dirty="0"/>
              <a:t> (</a:t>
            </a:r>
            <a:r>
              <a:rPr lang="en-US" sz="2200" dirty="0" err="1"/>
              <a:t>Ürün</a:t>
            </a:r>
            <a:r>
              <a:rPr lang="en-US" sz="2200" dirty="0"/>
              <a:t> 2)    *       </a:t>
            </a:r>
            <a:r>
              <a:rPr lang="en-US" sz="2200" dirty="0" err="1"/>
              <a:t>Fiyat</a:t>
            </a:r>
            <a:r>
              <a:rPr lang="en-US" sz="2200" dirty="0"/>
              <a:t> 2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B4BCBDA-6199-406F-B206-FE326F6483A1}"/>
              </a:ext>
            </a:extLst>
          </p:cNvPr>
          <p:cNvSpPr txBox="1"/>
          <p:nvPr/>
        </p:nvSpPr>
        <p:spPr>
          <a:xfrm>
            <a:off x="1344765" y="4221425"/>
            <a:ext cx="45372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Satış</a:t>
            </a:r>
            <a:r>
              <a:rPr lang="en-US" sz="2200" dirty="0"/>
              <a:t> </a:t>
            </a:r>
            <a:r>
              <a:rPr lang="en-US" sz="2200" dirty="0" err="1"/>
              <a:t>Adeti</a:t>
            </a:r>
            <a:r>
              <a:rPr lang="en-US" sz="2200" dirty="0"/>
              <a:t> (</a:t>
            </a:r>
            <a:r>
              <a:rPr lang="en-US" sz="2200" dirty="0" err="1"/>
              <a:t>Ürün</a:t>
            </a:r>
            <a:r>
              <a:rPr lang="en-US" sz="2200" dirty="0"/>
              <a:t> 3)    *       </a:t>
            </a:r>
            <a:r>
              <a:rPr lang="en-US" sz="2200" dirty="0" err="1"/>
              <a:t>Fiyat</a:t>
            </a:r>
            <a:r>
              <a:rPr lang="en-US" sz="2200" dirty="0"/>
              <a:t> 3</a:t>
            </a:r>
          </a:p>
        </p:txBody>
      </p:sp>
      <p:sp>
        <p:nvSpPr>
          <p:cNvPr id="12" name="Arrow: Right 13">
            <a:extLst>
              <a:ext uri="{FF2B5EF4-FFF2-40B4-BE49-F238E27FC236}">
                <a16:creationId xmlns:a16="http://schemas.microsoft.com/office/drawing/2014/main" id="{C0E2B9EC-6D0C-42DA-AF6F-17EBA33C1CF0}"/>
              </a:ext>
            </a:extLst>
          </p:cNvPr>
          <p:cNvSpPr/>
          <p:nvPr/>
        </p:nvSpPr>
        <p:spPr>
          <a:xfrm rot="19355319">
            <a:off x="822467" y="3333630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4">
            <a:extLst>
              <a:ext uri="{FF2B5EF4-FFF2-40B4-BE49-F238E27FC236}">
                <a16:creationId xmlns:a16="http://schemas.microsoft.com/office/drawing/2014/main" id="{F7FB42A8-531F-4347-8A1F-88C9882187C0}"/>
              </a:ext>
            </a:extLst>
          </p:cNvPr>
          <p:cNvSpPr/>
          <p:nvPr/>
        </p:nvSpPr>
        <p:spPr>
          <a:xfrm rot="19355319">
            <a:off x="822466" y="3878148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Right 15">
            <a:extLst>
              <a:ext uri="{FF2B5EF4-FFF2-40B4-BE49-F238E27FC236}">
                <a16:creationId xmlns:a16="http://schemas.microsoft.com/office/drawing/2014/main" id="{21B98CDC-AF01-40F9-9830-E96C8A1F78EB}"/>
              </a:ext>
            </a:extLst>
          </p:cNvPr>
          <p:cNvSpPr/>
          <p:nvPr/>
        </p:nvSpPr>
        <p:spPr>
          <a:xfrm rot="19355319">
            <a:off x="822465" y="4355237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Arrow: Right 16">
            <a:extLst>
              <a:ext uri="{FF2B5EF4-FFF2-40B4-BE49-F238E27FC236}">
                <a16:creationId xmlns:a16="http://schemas.microsoft.com/office/drawing/2014/main" id="{119D3555-0CD8-4658-9D02-263743E71A6F}"/>
              </a:ext>
            </a:extLst>
          </p:cNvPr>
          <p:cNvSpPr/>
          <p:nvPr/>
        </p:nvSpPr>
        <p:spPr>
          <a:xfrm rot="19355319">
            <a:off x="5844090" y="3303176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7">
            <a:extLst>
              <a:ext uri="{FF2B5EF4-FFF2-40B4-BE49-F238E27FC236}">
                <a16:creationId xmlns:a16="http://schemas.microsoft.com/office/drawing/2014/main" id="{B77E21E7-7F5A-4714-8F3A-6ED9888178CC}"/>
              </a:ext>
            </a:extLst>
          </p:cNvPr>
          <p:cNvSpPr/>
          <p:nvPr/>
        </p:nvSpPr>
        <p:spPr>
          <a:xfrm rot="19355319">
            <a:off x="5844089" y="3847694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8">
            <a:extLst>
              <a:ext uri="{FF2B5EF4-FFF2-40B4-BE49-F238E27FC236}">
                <a16:creationId xmlns:a16="http://schemas.microsoft.com/office/drawing/2014/main" id="{DAB4C85D-477E-4EE9-B714-DD19A59FE8EC}"/>
              </a:ext>
            </a:extLst>
          </p:cNvPr>
          <p:cNvSpPr/>
          <p:nvPr/>
        </p:nvSpPr>
        <p:spPr>
          <a:xfrm rot="19355319">
            <a:off x="5844088" y="4324783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E2793EA8-58EB-42FF-A12F-9D5FBD6FBD24}"/>
              </a:ext>
            </a:extLst>
          </p:cNvPr>
          <p:cNvSpPr txBox="1"/>
          <p:nvPr/>
        </p:nvSpPr>
        <p:spPr>
          <a:xfrm>
            <a:off x="7271178" y="2997372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Hammadde</a:t>
            </a:r>
            <a:endParaRPr lang="en-US" sz="2400" dirty="0"/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4DEC9FE6-3D06-413F-99AC-C54CBA8C317F}"/>
              </a:ext>
            </a:extLst>
          </p:cNvPr>
          <p:cNvSpPr txBox="1"/>
          <p:nvPr/>
        </p:nvSpPr>
        <p:spPr>
          <a:xfrm>
            <a:off x="7271178" y="3451476"/>
            <a:ext cx="1261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Personel</a:t>
            </a:r>
            <a:endParaRPr lang="en-US" sz="2400" dirty="0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45A2FED-6FF3-448F-A978-17154BB0547A}"/>
              </a:ext>
            </a:extLst>
          </p:cNvPr>
          <p:cNvSpPr txBox="1"/>
          <p:nvPr/>
        </p:nvSpPr>
        <p:spPr>
          <a:xfrm>
            <a:off x="7271178" y="3945528"/>
            <a:ext cx="664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Kira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39AEAF7-1DE6-466A-996F-AB44B6B62FD8}"/>
              </a:ext>
            </a:extLst>
          </p:cNvPr>
          <p:cNvSpPr txBox="1"/>
          <p:nvPr/>
        </p:nvSpPr>
        <p:spPr>
          <a:xfrm>
            <a:off x="7271178" y="4446018"/>
            <a:ext cx="1117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Elektrik</a:t>
            </a:r>
            <a:endParaRPr lang="en-US" sz="2400" dirty="0"/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EE5EE920-3FA8-4D57-9B9B-9080B63B300F}"/>
              </a:ext>
            </a:extLst>
          </p:cNvPr>
          <p:cNvSpPr txBox="1"/>
          <p:nvPr/>
        </p:nvSpPr>
        <p:spPr>
          <a:xfrm>
            <a:off x="7271178" y="4907683"/>
            <a:ext cx="2007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Genel</a:t>
            </a:r>
            <a:r>
              <a:rPr lang="en-US" sz="2400" dirty="0"/>
              <a:t> </a:t>
            </a:r>
            <a:r>
              <a:rPr lang="en-US" sz="2400" dirty="0" err="1"/>
              <a:t>Giderler</a:t>
            </a:r>
            <a:endParaRPr lang="en-US" sz="2400" dirty="0"/>
          </a:p>
        </p:txBody>
      </p:sp>
      <p:sp>
        <p:nvSpPr>
          <p:cNvPr id="23" name="Arrow: Right 24">
            <a:extLst>
              <a:ext uri="{FF2B5EF4-FFF2-40B4-BE49-F238E27FC236}">
                <a16:creationId xmlns:a16="http://schemas.microsoft.com/office/drawing/2014/main" id="{975F4843-633C-44BA-BB5C-7573CEC7B1A8}"/>
              </a:ext>
            </a:extLst>
          </p:cNvPr>
          <p:cNvSpPr/>
          <p:nvPr/>
        </p:nvSpPr>
        <p:spPr>
          <a:xfrm rot="2549829">
            <a:off x="8903872" y="3045068"/>
            <a:ext cx="451570" cy="153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Right 25">
            <a:extLst>
              <a:ext uri="{FF2B5EF4-FFF2-40B4-BE49-F238E27FC236}">
                <a16:creationId xmlns:a16="http://schemas.microsoft.com/office/drawing/2014/main" id="{31E8CE20-08F8-47D7-9CE4-9BC1E63CA0AA}"/>
              </a:ext>
            </a:extLst>
          </p:cNvPr>
          <p:cNvSpPr/>
          <p:nvPr/>
        </p:nvSpPr>
        <p:spPr>
          <a:xfrm rot="2549829">
            <a:off x="8903871" y="3603579"/>
            <a:ext cx="451570" cy="153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Right 26">
            <a:extLst>
              <a:ext uri="{FF2B5EF4-FFF2-40B4-BE49-F238E27FC236}">
                <a16:creationId xmlns:a16="http://schemas.microsoft.com/office/drawing/2014/main" id="{019AD368-A2B3-4942-8157-A1DC6936F78D}"/>
              </a:ext>
            </a:extLst>
          </p:cNvPr>
          <p:cNvSpPr/>
          <p:nvPr/>
        </p:nvSpPr>
        <p:spPr>
          <a:xfrm rot="2549829">
            <a:off x="8903871" y="4146159"/>
            <a:ext cx="451570" cy="153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Arrow: Right 27">
            <a:extLst>
              <a:ext uri="{FF2B5EF4-FFF2-40B4-BE49-F238E27FC236}">
                <a16:creationId xmlns:a16="http://schemas.microsoft.com/office/drawing/2014/main" id="{C1A093A7-B1F5-42BE-B6F0-50EF35E874F5}"/>
              </a:ext>
            </a:extLst>
          </p:cNvPr>
          <p:cNvSpPr/>
          <p:nvPr/>
        </p:nvSpPr>
        <p:spPr>
          <a:xfrm rot="2549829">
            <a:off x="8903870" y="4607824"/>
            <a:ext cx="451570" cy="153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1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258" y="587975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329E417-05EA-4AF3-96EB-26396C2B4028}"/>
              </a:ext>
            </a:extLst>
          </p:cNvPr>
          <p:cNvSpPr txBox="1"/>
          <p:nvPr/>
        </p:nvSpPr>
        <p:spPr>
          <a:xfrm>
            <a:off x="575624" y="3200612"/>
            <a:ext cx="791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Kâr</a:t>
            </a:r>
            <a:r>
              <a:rPr lang="en-US" sz="2400" dirty="0"/>
              <a:t> =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Miktarı</a:t>
            </a:r>
            <a:r>
              <a:rPr lang="en-US" sz="2400" dirty="0"/>
              <a:t> (</a:t>
            </a:r>
            <a:r>
              <a:rPr lang="en-US" sz="2400" dirty="0" err="1"/>
              <a:t>Adet</a:t>
            </a:r>
            <a:r>
              <a:rPr lang="en-US" sz="2400" dirty="0"/>
              <a:t>) * </a:t>
            </a:r>
            <a:r>
              <a:rPr lang="en-US" sz="2400" dirty="0" err="1"/>
              <a:t>Birim</a:t>
            </a:r>
            <a:r>
              <a:rPr lang="en-US" sz="2400" dirty="0"/>
              <a:t> </a:t>
            </a:r>
            <a:r>
              <a:rPr lang="en-US" sz="2400" dirty="0" err="1"/>
              <a:t>Satış</a:t>
            </a:r>
            <a:r>
              <a:rPr lang="en-US" sz="2400" dirty="0"/>
              <a:t> </a:t>
            </a:r>
            <a:r>
              <a:rPr lang="en-US" sz="2400" dirty="0" err="1"/>
              <a:t>Fiyatı</a:t>
            </a:r>
            <a:r>
              <a:rPr lang="en-US" sz="2400" dirty="0"/>
              <a:t> – </a:t>
            </a:r>
            <a:r>
              <a:rPr lang="en-US" sz="2400" dirty="0" err="1"/>
              <a:t>İşletme</a:t>
            </a:r>
            <a:r>
              <a:rPr lang="en-US" sz="2400" dirty="0"/>
              <a:t> </a:t>
            </a:r>
            <a:r>
              <a:rPr lang="en-US" sz="2400" dirty="0" err="1"/>
              <a:t>Giderleri</a:t>
            </a:r>
            <a:endParaRPr lang="en-US" sz="2400" dirty="0"/>
          </a:p>
        </p:txBody>
      </p:sp>
      <p:sp>
        <p:nvSpPr>
          <p:cNvPr id="12" name="Arrow: Right 13">
            <a:extLst>
              <a:ext uri="{FF2B5EF4-FFF2-40B4-BE49-F238E27FC236}">
                <a16:creationId xmlns:a16="http://schemas.microsoft.com/office/drawing/2014/main" id="{C0E2B9EC-6D0C-42DA-AF6F-17EBA33C1CF0}"/>
              </a:ext>
            </a:extLst>
          </p:cNvPr>
          <p:cNvSpPr/>
          <p:nvPr/>
        </p:nvSpPr>
        <p:spPr>
          <a:xfrm rot="19355319">
            <a:off x="2034798" y="3753194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4">
            <a:extLst>
              <a:ext uri="{FF2B5EF4-FFF2-40B4-BE49-F238E27FC236}">
                <a16:creationId xmlns:a16="http://schemas.microsoft.com/office/drawing/2014/main" id="{F7FB42A8-531F-4347-8A1F-88C9882187C0}"/>
              </a:ext>
            </a:extLst>
          </p:cNvPr>
          <p:cNvSpPr/>
          <p:nvPr/>
        </p:nvSpPr>
        <p:spPr>
          <a:xfrm rot="19355319">
            <a:off x="5173748" y="3740981"/>
            <a:ext cx="451570" cy="153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Right 24">
            <a:extLst>
              <a:ext uri="{FF2B5EF4-FFF2-40B4-BE49-F238E27FC236}">
                <a16:creationId xmlns:a16="http://schemas.microsoft.com/office/drawing/2014/main" id="{975F4843-633C-44BA-BB5C-7573CEC7B1A8}"/>
              </a:ext>
            </a:extLst>
          </p:cNvPr>
          <p:cNvSpPr/>
          <p:nvPr/>
        </p:nvSpPr>
        <p:spPr>
          <a:xfrm rot="2549829">
            <a:off x="7906384" y="3762703"/>
            <a:ext cx="451570" cy="15339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9D530F86-D166-401E-8549-DE7A9A1CC18B}"/>
              </a:ext>
            </a:extLst>
          </p:cNvPr>
          <p:cNvSpPr txBox="1"/>
          <p:nvPr/>
        </p:nvSpPr>
        <p:spPr>
          <a:xfrm>
            <a:off x="575624" y="1199944"/>
            <a:ext cx="867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«Yapılan bir faaliyet, aldığınız bir karar, strateji değişikliği, karlılığın artmasına hizmet ediyor mu?»</a:t>
            </a:r>
            <a:endParaRPr lang="en-US" sz="2400" dirty="0"/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0CCB1C2B-4B07-4223-A602-AB125B57A2E4}"/>
              </a:ext>
            </a:extLst>
          </p:cNvPr>
          <p:cNvSpPr txBox="1"/>
          <p:nvPr/>
        </p:nvSpPr>
        <p:spPr>
          <a:xfrm>
            <a:off x="575624" y="2254109"/>
            <a:ext cx="8892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Örnek-1: Üretim hattında ara ürün beklerken boş oturan işçiler</a:t>
            </a:r>
          </a:p>
          <a:p>
            <a:r>
              <a:rPr lang="tr-TR" sz="2400" dirty="0"/>
              <a:t>Örnek-2: İhtiyaç kredisi (iş geliştirme) alınması</a:t>
            </a:r>
            <a:endParaRPr lang="en-US" sz="2400" dirty="0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6B334C92-293A-4C9F-988F-CFBD18D28C9D}"/>
              </a:ext>
            </a:extLst>
          </p:cNvPr>
          <p:cNvSpPr txBox="1"/>
          <p:nvPr/>
        </p:nvSpPr>
        <p:spPr>
          <a:xfrm>
            <a:off x="575624" y="4299173"/>
            <a:ext cx="95556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/>
              <a:t>Fark Yaratmak: 	1- Daha kaliteli ürün? (Rakip kalitesiz mi? Kalite nedir?)</a:t>
            </a:r>
          </a:p>
          <a:p>
            <a:r>
              <a:rPr lang="tr-TR" sz="2200" dirty="0"/>
              <a:t>					2- Daha ucuz fiyat?</a:t>
            </a:r>
          </a:p>
          <a:p>
            <a:r>
              <a:rPr lang="tr-TR" sz="2200" dirty="0"/>
              <a:t>					3- Üründe/ hizmette gerçek farklılık/ gerçek yenilik?</a:t>
            </a:r>
          </a:p>
          <a:p>
            <a:r>
              <a:rPr lang="tr-TR" sz="2200" dirty="0"/>
              <a:t>					</a:t>
            </a:r>
          </a:p>
          <a:p>
            <a:r>
              <a:rPr lang="tr-TR" sz="2200" dirty="0"/>
              <a:t>							******* 3’te 2********</a:t>
            </a:r>
            <a:endParaRPr lang="en-US" sz="2200" dirty="0"/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BE264DE-DBE3-424E-8E83-A414940C18BB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5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0258" y="587975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5" name="6 Metin kutusu">
            <a:extLst>
              <a:ext uri="{FF2B5EF4-FFF2-40B4-BE49-F238E27FC236}">
                <a16:creationId xmlns:a16="http://schemas.microsoft.com/office/drawing/2014/main" id="{BB08199A-2253-4AC2-957A-F297D1B80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567" y="1098948"/>
            <a:ext cx="3262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000">
                <a:latin typeface="Arial" panose="020B0604020202020204" pitchFamily="34" charset="0"/>
              </a:rPr>
              <a:t>Müşterinin Algıladığı Değer</a:t>
            </a:r>
          </a:p>
        </p:txBody>
      </p:sp>
      <p:cxnSp>
        <p:nvCxnSpPr>
          <p:cNvPr id="16" name="8 Düz Bağlayıcı">
            <a:extLst>
              <a:ext uri="{FF2B5EF4-FFF2-40B4-BE49-F238E27FC236}">
                <a16:creationId xmlns:a16="http://schemas.microsoft.com/office/drawing/2014/main" id="{74C1724E-D674-40F5-AD96-B4218C56DF63}"/>
              </a:ext>
            </a:extLst>
          </p:cNvPr>
          <p:cNvCxnSpPr/>
          <p:nvPr/>
        </p:nvCxnSpPr>
        <p:spPr>
          <a:xfrm>
            <a:off x="2849559" y="1654424"/>
            <a:ext cx="4021137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12 Düz Ok Bağlayıcısı">
            <a:extLst>
              <a:ext uri="{FF2B5EF4-FFF2-40B4-BE49-F238E27FC236}">
                <a16:creationId xmlns:a16="http://schemas.microsoft.com/office/drawing/2014/main" id="{30C0CCAC-9AF6-49F2-BC91-FC7ECA7BE04D}"/>
              </a:ext>
            </a:extLst>
          </p:cNvPr>
          <p:cNvCxnSpPr/>
          <p:nvPr/>
        </p:nvCxnSpPr>
        <p:spPr>
          <a:xfrm rot="5400000">
            <a:off x="2455858" y="2046536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13 Metin kutusu">
            <a:extLst>
              <a:ext uri="{FF2B5EF4-FFF2-40B4-BE49-F238E27FC236}">
                <a16:creationId xmlns:a16="http://schemas.microsoft.com/office/drawing/2014/main" id="{7438DA83-A2FE-4AA5-8747-655DA38E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03" y="2583112"/>
            <a:ext cx="1749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Toplam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Müşteri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Değeri</a:t>
            </a:r>
            <a:endParaRPr lang="tr-TR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19" name="14 Düz Ok Bağlayıcısı">
            <a:extLst>
              <a:ext uri="{FF2B5EF4-FFF2-40B4-BE49-F238E27FC236}">
                <a16:creationId xmlns:a16="http://schemas.microsoft.com/office/drawing/2014/main" id="{23316E44-4B34-4DAA-81C2-D47B8C7D2844}"/>
              </a:ext>
            </a:extLst>
          </p:cNvPr>
          <p:cNvCxnSpPr/>
          <p:nvPr/>
        </p:nvCxnSpPr>
        <p:spPr>
          <a:xfrm rot="5400000">
            <a:off x="6478583" y="2046536"/>
            <a:ext cx="7858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15 Metin kutusu">
            <a:extLst>
              <a:ext uri="{FF2B5EF4-FFF2-40B4-BE49-F238E27FC236}">
                <a16:creationId xmlns:a16="http://schemas.microsoft.com/office/drawing/2014/main" id="{6B0E9971-F4E2-47F6-B414-9ACD83D64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529" y="2583112"/>
            <a:ext cx="1749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Toplam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Müşteri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Maliyeti</a:t>
            </a:r>
            <a:endParaRPr lang="tr-TR" altLang="en-US" sz="1800" dirty="0">
              <a:latin typeface="Arial" panose="020B0604020202020204" pitchFamily="34" charset="0"/>
            </a:endParaRPr>
          </a:p>
        </p:txBody>
      </p:sp>
      <p:sp>
        <p:nvSpPr>
          <p:cNvPr id="21" name="16 Metin kutusu">
            <a:extLst>
              <a:ext uri="{FF2B5EF4-FFF2-40B4-BE49-F238E27FC236}">
                <a16:creationId xmlns:a16="http://schemas.microsoft.com/office/drawing/2014/main" id="{1B54077F-A8AB-41D7-BC93-4A53A370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340" y="3273512"/>
            <a:ext cx="29738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+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Ürün değeri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+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Hizmet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personel</a:t>
            </a:r>
            <a:r>
              <a:rPr lang="tr-TR" altLang="en-US" sz="1800" dirty="0">
                <a:latin typeface="Arial" panose="020B0604020202020204" pitchFamily="34" charset="0"/>
              </a:rPr>
              <a:t> değeri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+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İmaj değeri</a:t>
            </a:r>
          </a:p>
        </p:txBody>
      </p:sp>
      <p:sp>
        <p:nvSpPr>
          <p:cNvPr id="22" name="17 Metin kutusu">
            <a:extLst>
              <a:ext uri="{FF2B5EF4-FFF2-40B4-BE49-F238E27FC236}">
                <a16:creationId xmlns:a16="http://schemas.microsoft.com/office/drawing/2014/main" id="{9C645087-CC50-405F-8249-3B972C442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117" y="3217855"/>
            <a:ext cx="27879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–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Parasal maliyet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–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Enerji</a:t>
            </a:r>
            <a:r>
              <a:rPr lang="en-US" altLang="en-US" sz="1800" dirty="0">
                <a:latin typeface="Arial" panose="020B0604020202020204" pitchFamily="34" charset="0"/>
              </a:rPr>
              <a:t>/zaman</a:t>
            </a:r>
            <a:r>
              <a:rPr lang="tr-TR" altLang="en-US" sz="1800" dirty="0">
                <a:latin typeface="Arial" panose="020B0604020202020204" pitchFamily="34" charset="0"/>
              </a:rPr>
              <a:t> maliyeti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tr-TR" altLang="en-US" sz="1800" dirty="0">
                <a:latin typeface="Arial" panose="020B0604020202020204" pitchFamily="34" charset="0"/>
              </a:rPr>
              <a:t>–</a:t>
            </a:r>
            <a:r>
              <a:rPr lang="en-US" altLang="en-US" sz="1800" dirty="0">
                <a:latin typeface="Arial" panose="020B0604020202020204" pitchFamily="34" charset="0"/>
              </a:rPr>
              <a:t>)</a:t>
            </a:r>
            <a:r>
              <a:rPr lang="tr-TR" altLang="en-US" sz="1800" dirty="0">
                <a:latin typeface="Arial" panose="020B0604020202020204" pitchFamily="34" charset="0"/>
              </a:rPr>
              <a:t>  Psikolojik maliyetler</a:t>
            </a:r>
          </a:p>
        </p:txBody>
      </p:sp>
      <p:sp>
        <p:nvSpPr>
          <p:cNvPr id="24" name="19 Metin kutusu">
            <a:extLst>
              <a:ext uri="{FF2B5EF4-FFF2-40B4-BE49-F238E27FC236}">
                <a16:creationId xmlns:a16="http://schemas.microsoft.com/office/drawing/2014/main" id="{3795E6E4-30ED-4FC1-B61F-A04B0BAF3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833" y="4228635"/>
            <a:ext cx="738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( + )</a:t>
            </a:r>
          </a:p>
        </p:txBody>
      </p:sp>
      <p:sp>
        <p:nvSpPr>
          <p:cNvPr id="25" name="20 Metin kutusu">
            <a:extLst>
              <a:ext uri="{FF2B5EF4-FFF2-40B4-BE49-F238E27FC236}">
                <a16:creationId xmlns:a16="http://schemas.microsoft.com/office/drawing/2014/main" id="{E122007C-10B1-4F71-8A90-D82190AE2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408" y="4228635"/>
            <a:ext cx="56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(</a:t>
            </a:r>
            <a:r>
              <a:rPr lang="tr-TR" altLang="en-US" sz="2400">
                <a:solidFill>
                  <a:srgbClr val="000099"/>
                </a:solidFill>
                <a:latin typeface="Arial" panose="020B0604020202020204" pitchFamily="34" charset="0"/>
              </a:rPr>
              <a:t>–</a:t>
            </a:r>
            <a:r>
              <a:rPr lang="tr-TR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" name="21 Sol Ayraç">
            <a:extLst>
              <a:ext uri="{FF2B5EF4-FFF2-40B4-BE49-F238E27FC236}">
                <a16:creationId xmlns:a16="http://schemas.microsoft.com/office/drawing/2014/main" id="{57CF35A6-EB36-4E35-9A70-831C0D48DAA5}"/>
              </a:ext>
            </a:extLst>
          </p:cNvPr>
          <p:cNvSpPr/>
          <p:nvPr/>
        </p:nvSpPr>
        <p:spPr>
          <a:xfrm rot="16200000">
            <a:off x="4610601" y="2878466"/>
            <a:ext cx="428625" cy="41544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28" name="22 Metin kutusu">
            <a:extLst>
              <a:ext uri="{FF2B5EF4-FFF2-40B4-BE49-F238E27FC236}">
                <a16:creationId xmlns:a16="http://schemas.microsoft.com/office/drawing/2014/main" id="{867ED3B9-8D72-45B9-9B26-ED8A8DA37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696" y="5220823"/>
            <a:ext cx="1820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000" b="1">
                <a:solidFill>
                  <a:srgbClr val="006600"/>
                </a:solidFill>
                <a:latin typeface="Arial" panose="020B0604020202020204" pitchFamily="34" charset="0"/>
              </a:rPr>
              <a:t>** Değer ( +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en-US" sz="2000" b="1">
                <a:solidFill>
                  <a:srgbClr val="006600"/>
                </a:solidFill>
                <a:latin typeface="Arial" panose="020B0604020202020204" pitchFamily="34" charset="0"/>
              </a:rPr>
              <a:t>** Değmez (–)</a:t>
            </a: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586C3609-944C-487A-9148-6621D6986071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82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3C5C3A7-F2C5-4D9A-9882-746E7FDDE924}"/>
              </a:ext>
            </a:extLst>
          </p:cNvPr>
          <p:cNvSpPr/>
          <p:nvPr/>
        </p:nvSpPr>
        <p:spPr>
          <a:xfrm>
            <a:off x="1384663" y="1257733"/>
            <a:ext cx="7071360" cy="460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İşletme </a:t>
            </a:r>
            <a:r>
              <a:rPr lang="tr-TR" sz="2200" dirty="0" err="1"/>
              <a:t>check-up</a:t>
            </a:r>
            <a:endParaRPr lang="tr-TR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Sipariş-sevkiyat süreci haritalama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Bilgi yönetimi ve işletme içi iletişim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Ürün – Ciro analizi / Müşteri – Ciro analizi (</a:t>
            </a:r>
            <a:r>
              <a:rPr lang="tr-TR" sz="2200" dirty="0" err="1"/>
              <a:t>Pareto</a:t>
            </a:r>
            <a:r>
              <a:rPr lang="tr-TR" sz="2200" dirty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Müşteri geri bildirimleri (Anket)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Stratejik plan hazırlama danışmanlık çalışması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Birim maliyet hesaplama eğitimi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Bütçe hazırlama eğitimi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Anahtar performans göstergeleri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123E28FB-E3F0-4A8E-B85B-CC271EB7DA00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67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3C5C3A7-F2C5-4D9A-9882-746E7FDDE924}"/>
              </a:ext>
            </a:extLst>
          </p:cNvPr>
          <p:cNvSpPr/>
          <p:nvPr/>
        </p:nvSpPr>
        <p:spPr>
          <a:xfrm>
            <a:off x="1515291" y="1128658"/>
            <a:ext cx="8006080" cy="460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solidFill>
                  <a:schemeClr val="accent4"/>
                </a:solidFill>
              </a:rPr>
              <a:t>Anahtar Performans Göstergeleri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Müşteri Memnuniyeti Yüzdesi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Alınan Şikayet / Çözülen Şikayet Oranı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Kaybedilen Müşteri Sayısı - Yeni Kazanılan Müşteri Sayısı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Müşteri/ Bayi Ziyareti Sayısı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Yeni Ürün Fikri Önerisi Sayısı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Mevcut Ürün Geliştirme Fikri Sayısı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Toplam Ciro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Anket Gerçekleştirilen Müşteri Sayısı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A8692039-7EDA-4521-BA32-9294006713B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48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3C5C3A7-F2C5-4D9A-9882-746E7FDDE924}"/>
              </a:ext>
            </a:extLst>
          </p:cNvPr>
          <p:cNvSpPr/>
          <p:nvPr/>
        </p:nvSpPr>
        <p:spPr>
          <a:xfrm>
            <a:off x="1463040" y="1161939"/>
            <a:ext cx="8006080" cy="409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200" dirty="0">
                <a:solidFill>
                  <a:schemeClr val="accent4"/>
                </a:solidFill>
              </a:rPr>
              <a:t>Anahtar Performans Göstergeleri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Kapasite Kullanım Oranı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Atık (Fire) Oranı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Stok Devir Hızı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Üretim Duruş Süreleri ve Nedenleri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 err="1"/>
              <a:t>Termin</a:t>
            </a:r>
            <a:r>
              <a:rPr lang="tr-TR" sz="2200" dirty="0"/>
              <a:t> Uyum Yüzdesi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Personel Devir Hızı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Tüm mali oranlar (</a:t>
            </a:r>
            <a:r>
              <a:rPr lang="tr-TR" sz="2200" dirty="0" err="1"/>
              <a:t>Rasyo</a:t>
            </a:r>
            <a:r>
              <a:rPr lang="tr-TR" sz="2200" dirty="0"/>
              <a:t> Analizleri)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7F76CBB6-D2F2-47EE-BC7B-1F33EC5CF60F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KOBİ’LERİN BİREYSEL GELİŞİMİ – ÖNERİLER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54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43438C-7044-4FC1-B5E5-05E6275B3C42}"/>
              </a:ext>
            </a:extLst>
          </p:cNvPr>
          <p:cNvSpPr txBox="1"/>
          <p:nvPr/>
        </p:nvSpPr>
        <p:spPr>
          <a:xfrm>
            <a:off x="3153636" y="743544"/>
            <a:ext cx="532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0000FF"/>
                </a:solidFill>
              </a:rPr>
              <a:t>İLGİNİZ İÇİN </a:t>
            </a:r>
          </a:p>
          <a:p>
            <a:pPr algn="ctr"/>
            <a:r>
              <a:rPr lang="tr-TR" sz="3600" b="1" dirty="0">
                <a:solidFill>
                  <a:srgbClr val="0000FF"/>
                </a:solidFill>
              </a:rPr>
              <a:t>TEŞEKKÜR EDERİM.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87116-E627-4819-9016-A905C13C097E}"/>
              </a:ext>
            </a:extLst>
          </p:cNvPr>
          <p:cNvSpPr txBox="1"/>
          <p:nvPr/>
        </p:nvSpPr>
        <p:spPr>
          <a:xfrm>
            <a:off x="4211156" y="2306240"/>
            <a:ext cx="3214341" cy="2671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BÜLENT YÜCE</a:t>
            </a:r>
          </a:p>
          <a:p>
            <a:pPr algn="ctr"/>
            <a:r>
              <a:rPr lang="en-US" sz="2000" dirty="0"/>
              <a:t>MAK</a:t>
            </a:r>
            <a:r>
              <a:rPr lang="tr-TR" sz="2000" dirty="0"/>
              <a:t>İNE MÜHENDİSİ, </a:t>
            </a:r>
            <a:r>
              <a:rPr lang="en-US" sz="2000" dirty="0"/>
              <a:t>MBA</a:t>
            </a:r>
          </a:p>
          <a:p>
            <a:pPr algn="ctr"/>
            <a:r>
              <a:rPr lang="en-US" sz="2000" dirty="0"/>
              <a:t>AKREDİTE KOBİ DANIŞMANI</a:t>
            </a:r>
            <a:endParaRPr lang="tr-TR" sz="2000" dirty="0"/>
          </a:p>
          <a:p>
            <a:pPr algn="ctr"/>
            <a:r>
              <a:rPr lang="tr-TR" sz="2000" dirty="0"/>
              <a:t>KIDEMLİ AB PROJE UZMANI</a:t>
            </a:r>
          </a:p>
          <a:p>
            <a:pPr algn="ctr"/>
            <a:endParaRPr lang="tr-TR" sz="2000" dirty="0"/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yuce21@gmail.com</a:t>
            </a: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rgbClr val="FF0000"/>
                </a:solidFill>
              </a:rPr>
              <a:t>+90 531 302 10 44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tobb ile ilgili gÃ¶rsel sonucu">
            <a:extLst>
              <a:ext uri="{FF2B5EF4-FFF2-40B4-BE49-F238E27FC236}">
                <a16:creationId xmlns:a16="http://schemas.microsoft.com/office/drawing/2014/main" id="{72252234-D5C5-4657-8BE7-9D22159D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43" y="5669272"/>
            <a:ext cx="985522" cy="9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6E14583A-9D69-438F-BF67-13CCC7E5A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9" y="429977"/>
            <a:ext cx="1720441" cy="77872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A831FD37-2DC7-471F-9C9A-9A50A2EA2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22" y="1343709"/>
            <a:ext cx="1600567" cy="6461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BC849A3C-02C4-448E-B22C-C09C95402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49" y="5245511"/>
            <a:ext cx="1483421" cy="1591701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3DC2C671-3774-47E3-B3C4-BF4E3560C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4664" y="5760387"/>
            <a:ext cx="2457300" cy="6461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70CB063C-2D2E-4869-9B2C-C72C6113A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3625" y="5760387"/>
            <a:ext cx="2109981" cy="803293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1499039-1A01-4497-BEB8-7697DDE5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34" y="5669272"/>
            <a:ext cx="900439" cy="90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73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77F4-768D-429C-AD6C-AC5DEE00817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36596D78-A6C4-421F-9E1D-24AE78393DBB}"/>
              </a:ext>
            </a:extLst>
          </p:cNvPr>
          <p:cNvSpPr/>
          <p:nvPr/>
        </p:nvSpPr>
        <p:spPr>
          <a:xfrm>
            <a:off x="1041721" y="1006635"/>
            <a:ext cx="8623139" cy="43230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chemeClr val="accent5"/>
                </a:solidFill>
              </a:rPr>
              <a:t>AB Ülkelerine İhracat Yapmadaki Engeller (Örgüt İçi)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İstenen bazı kalite/test belgeleri alınamıyor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Ürün kaliteleri ihracat için yetersiz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Üretim maliyetleri yüksek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Kalifiye eleman bulunamıyor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Teknoloji ve Ar-Ge faaliyetleri yok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İhracata ayrılacak kapasite yok</a:t>
            </a:r>
            <a:endParaRPr lang="tr-TR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>
                <a:solidFill>
                  <a:schemeClr val="tx1"/>
                </a:solidFill>
              </a:rPr>
              <a:t>Pazar araştırma/ tanıtım yok/yetersiz</a:t>
            </a:r>
          </a:p>
        </p:txBody>
      </p:sp>
    </p:spTree>
    <p:extLst>
      <p:ext uri="{BB962C8B-B14F-4D97-AF65-F5344CB8AC3E}">
        <p14:creationId xmlns:p14="http://schemas.microsoft.com/office/powerpoint/2010/main" val="278481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3477F4-768D-429C-AD6C-AC5DEE00817A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899898" y="1290306"/>
            <a:ext cx="8374103" cy="4139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AB Ülkelerine İhracat Yapmadaki Engeller (Örgüt Dışı)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İhracatta yaşanan bürokrasi ve prosedürler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Ülkeler arası ilişkiler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Yabancı ülkelerin uyguladığı kotalar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Rakipler ve rekabetin şiddeti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Banka hizmetlerinin yetersiz olması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Navlun sigorta bedellerinin yüksek olması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200" dirty="0"/>
              <a:t>Dövizdeki dalgalanmalar</a:t>
            </a:r>
          </a:p>
        </p:txBody>
      </p:sp>
    </p:spTree>
    <p:extLst>
      <p:ext uri="{BB962C8B-B14F-4D97-AF65-F5344CB8AC3E}">
        <p14:creationId xmlns:p14="http://schemas.microsoft.com/office/powerpoint/2010/main" val="187424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0596152D-3785-492F-BE62-6843752C97F2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Ok: Beşgen 2">
            <a:extLst>
              <a:ext uri="{FF2B5EF4-FFF2-40B4-BE49-F238E27FC236}">
                <a16:creationId xmlns:a16="http://schemas.microsoft.com/office/drawing/2014/main" id="{99A64A0B-8C33-408D-A45F-F3BCA307F222}"/>
              </a:ext>
            </a:extLst>
          </p:cNvPr>
          <p:cNvSpPr/>
          <p:nvPr/>
        </p:nvSpPr>
        <p:spPr>
          <a:xfrm>
            <a:off x="1524000" y="1520956"/>
            <a:ext cx="8282848" cy="4520406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rgbClr val="C00000"/>
                </a:solidFill>
              </a:rPr>
              <a:t>KOBİ’ler İçin İhracat Yol Haritası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0000FF"/>
                </a:solidFill>
              </a:rPr>
              <a:t>İşletme İçi Teknik ve İdari Yapı Kontrolü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Hedef Pazar Belirleme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0000FF"/>
                </a:solidFill>
              </a:rPr>
              <a:t>Hedef Pazarda Pazar Araştırması Yapma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chemeClr val="tx1"/>
                </a:solidFill>
              </a:rPr>
              <a:t>Müşteri Bulma ve Kontak Sağlama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800" dirty="0">
                <a:solidFill>
                  <a:srgbClr val="0000FF"/>
                </a:solidFill>
              </a:rPr>
              <a:t>Satış Süreci</a:t>
            </a:r>
          </a:p>
        </p:txBody>
      </p:sp>
    </p:spTree>
    <p:extLst>
      <p:ext uri="{BB962C8B-B14F-4D97-AF65-F5344CB8AC3E}">
        <p14:creationId xmlns:p14="http://schemas.microsoft.com/office/powerpoint/2010/main" val="35126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1296537"/>
            <a:ext cx="8601012" cy="428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İhracat Yol Haritası - İşletme İçi Teknik ve İdari Yapı Kontrolü</a:t>
            </a:r>
            <a:endParaRPr lang="tr-TR" sz="28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Organizasyon (Şema/Departman) ve Personel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Yabancı Dilde Web Sitesi/ Katalog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24 Saat Ulaşıma Açık, Direkt Telefon Hattı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Ürünlerin Kalite Durumu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Makine Ekipmanların Teknoloji Seviyesi ve Üretim Hızı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İhracata Ayrılabilecek Kapasite Varlığı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Lojistik İmkanları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/>
              <a:t>Dış Ticaret Mevzuat ve Genel Bilgi Birikimi (Gümrük, Hukuki, </a:t>
            </a:r>
            <a:r>
              <a:rPr lang="tr-TR" sz="2000" dirty="0" err="1"/>
              <a:t>vb</a:t>
            </a:r>
            <a:r>
              <a:rPr lang="tr-TR" sz="2000" dirty="0"/>
              <a:t>)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B6D75947-C5CC-4EA4-8CC1-17BC031367DE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0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1529564" y="1082751"/>
            <a:ext cx="8143811" cy="3902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Başlarken (Faydalı Linkler)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www.trademap.org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https://trade.ec.europa.eu/tradehelp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www.kolaydestek.gov.tr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www.ticaret.gov.tr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www.kompass.com.tr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/>
              <a:t>www.kosgeb.gov.tr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B6E783D0-44CF-46A9-90D9-F927EBE947D0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061DFE-858F-4511-8FFD-B7FDD045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ECB7B53B-8FBB-4541-B2A0-4FC863DDAC6F}"/>
              </a:ext>
            </a:extLst>
          </p:cNvPr>
          <p:cNvSpPr txBox="1"/>
          <p:nvPr/>
        </p:nvSpPr>
        <p:spPr>
          <a:xfrm>
            <a:off x="786828" y="978249"/>
            <a:ext cx="8143811" cy="520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solidFill>
                  <a:srgbClr val="0000FF"/>
                </a:solidFill>
              </a:rPr>
              <a:t>İhracat Yol Haritası - Hedef Pazar Belirleme</a:t>
            </a:r>
            <a:endParaRPr lang="tr-TR" sz="2800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C00000"/>
                </a:solidFill>
              </a:rPr>
              <a:t>1) GTİP (Gümrük Tarife İstatistik Pozisyon) Numarası Belirleme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rgbClr val="006600"/>
                </a:solidFill>
              </a:rPr>
              <a:t>2) Internet Araştırması (www.trademap.org)</a:t>
            </a:r>
          </a:p>
          <a:p>
            <a:pPr>
              <a:lnSpc>
                <a:spcPct val="150000"/>
              </a:lnSpc>
            </a:pPr>
            <a:r>
              <a:rPr lang="tr-TR" sz="2000" b="1" dirty="0">
                <a:solidFill>
                  <a:schemeClr val="accent4"/>
                </a:solidFill>
              </a:rPr>
              <a:t>3) Belli Kriterlere Göre Hedef Pazar Seçimi Yapılması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2018 İthalat Büyüklüğü, USD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Son 5 Yılda En Büyük İthalat, USD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Son 5 Yılda İthalatta En Fazla Artış, %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Lojistik Mesafe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Kültürel Uygunluk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İletişim/ Hareket Kabiliyeti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tr-TR" sz="2000" dirty="0"/>
              <a:t>Gümrük/Kota, vb. Engeller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7BCE693A-1767-48A7-A4BF-B86286D84143}"/>
              </a:ext>
            </a:extLst>
          </p:cNvPr>
          <p:cNvSpPr/>
          <p:nvPr/>
        </p:nvSpPr>
        <p:spPr>
          <a:xfrm>
            <a:off x="1634067" y="228600"/>
            <a:ext cx="7069666" cy="482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FF0000"/>
                </a:solidFill>
              </a:rPr>
              <a:t>AB ÜLKELERİNE İHRACAT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17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16355</TotalTime>
  <Words>2272</Words>
  <Application>Microsoft Office PowerPoint</Application>
  <PresentationFormat>Geniş ekran</PresentationFormat>
  <Paragraphs>874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3" baseType="lpstr">
      <vt:lpstr>Arial</vt:lpstr>
      <vt:lpstr>Arial Tur</vt:lpstr>
      <vt:lpstr>Calibri</vt:lpstr>
      <vt:lpstr>Trebuchet MS</vt:lpstr>
      <vt:lpstr>Wingdings</vt:lpstr>
      <vt:lpstr>Wingdings 3</vt:lpstr>
      <vt:lpstr>Facet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Dell01</dc:creator>
  <cp:lastModifiedBy>ADASO</cp:lastModifiedBy>
  <cp:revision>242</cp:revision>
  <cp:lastPrinted>2019-06-19T04:16:10Z</cp:lastPrinted>
  <dcterms:created xsi:type="dcterms:W3CDTF">2018-03-15T19:53:16Z</dcterms:created>
  <dcterms:modified xsi:type="dcterms:W3CDTF">2019-11-26T11:49:34Z</dcterms:modified>
</cp:coreProperties>
</file>