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6" r:id="rId2"/>
    <p:sldId id="257" r:id="rId3"/>
    <p:sldId id="258" r:id="rId4"/>
    <p:sldId id="279" r:id="rId5"/>
    <p:sldId id="278" r:id="rId6"/>
    <p:sldId id="280" r:id="rId7"/>
    <p:sldId id="260" r:id="rId8"/>
    <p:sldId id="281" r:id="rId9"/>
    <p:sldId id="259" r:id="rId10"/>
    <p:sldId id="271" r:id="rId11"/>
    <p:sldId id="272" r:id="rId12"/>
    <p:sldId id="282" r:id="rId13"/>
    <p:sldId id="262" r:id="rId14"/>
    <p:sldId id="284" r:id="rId15"/>
    <p:sldId id="274" r:id="rId16"/>
    <p:sldId id="283" r:id="rId17"/>
    <p:sldId id="276" r:id="rId18"/>
    <p:sldId id="270"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65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5" d="100"/>
          <a:sy n="45"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C96225-FFA9-4EA4-9A1D-72CFB6F582F2}" type="doc">
      <dgm:prSet loTypeId="urn:microsoft.com/office/officeart/2005/8/layout/arrow2" loCatId="process" qsTypeId="urn:microsoft.com/office/officeart/2005/8/quickstyle/simple1" qsCatId="simple" csTypeId="urn:microsoft.com/office/officeart/2005/8/colors/accent1_2" csCatId="accent1" phldr="1"/>
      <dgm:spPr/>
    </dgm:pt>
    <dgm:pt modelId="{E4334F1E-8A95-4C0A-ACA9-5A3413913A15}">
      <dgm:prSet phldrT="[Metin]"/>
      <dgm:spPr/>
      <dgm:t>
        <a:bodyPr/>
        <a:lstStyle/>
        <a:p>
          <a:r>
            <a:rPr lang="tr-TR" dirty="0"/>
            <a:t>25.000.000TL</a:t>
          </a:r>
        </a:p>
        <a:p>
          <a:endParaRPr lang="tr-TR" dirty="0"/>
        </a:p>
      </dgm:t>
    </dgm:pt>
    <dgm:pt modelId="{B6B7C74F-6F42-4134-9CCC-4087D9BE0F16}" type="parTrans" cxnId="{C1EDABFE-A8F0-4023-ABC7-C964AAA59CC0}">
      <dgm:prSet/>
      <dgm:spPr/>
      <dgm:t>
        <a:bodyPr/>
        <a:lstStyle/>
        <a:p>
          <a:endParaRPr lang="tr-TR"/>
        </a:p>
      </dgm:t>
    </dgm:pt>
    <dgm:pt modelId="{E9326034-6166-494E-8D11-60C875536DAF}" type="sibTrans" cxnId="{C1EDABFE-A8F0-4023-ABC7-C964AAA59CC0}">
      <dgm:prSet/>
      <dgm:spPr/>
      <dgm:t>
        <a:bodyPr/>
        <a:lstStyle/>
        <a:p>
          <a:endParaRPr lang="tr-TR"/>
        </a:p>
      </dgm:t>
    </dgm:pt>
    <dgm:pt modelId="{DFA0E6EB-055F-4568-AA60-BEBA317F9581}">
      <dgm:prSet phldrT="[Metin]"/>
      <dgm:spPr/>
      <dgm:t>
        <a:bodyPr/>
        <a:lstStyle/>
        <a:p>
          <a:r>
            <a:rPr lang="tr-TR" dirty="0"/>
            <a:t>125.000.000TL</a:t>
          </a:r>
        </a:p>
      </dgm:t>
    </dgm:pt>
    <dgm:pt modelId="{AAA3F56C-CF8A-4D7C-83D1-4A1660A28AE7}" type="parTrans" cxnId="{F7FAC04F-1B46-4A85-A775-3D87955E64A4}">
      <dgm:prSet/>
      <dgm:spPr/>
      <dgm:t>
        <a:bodyPr/>
        <a:lstStyle/>
        <a:p>
          <a:endParaRPr lang="tr-TR"/>
        </a:p>
      </dgm:t>
    </dgm:pt>
    <dgm:pt modelId="{CA0EB5F7-D6A7-414B-9BC8-DFD0D2B55B8E}" type="sibTrans" cxnId="{F7FAC04F-1B46-4A85-A775-3D87955E64A4}">
      <dgm:prSet/>
      <dgm:spPr/>
      <dgm:t>
        <a:bodyPr/>
        <a:lstStyle/>
        <a:p>
          <a:endParaRPr lang="tr-TR"/>
        </a:p>
      </dgm:t>
    </dgm:pt>
    <dgm:pt modelId="{9AB882D2-506E-4DC9-A855-4133EBC6126A}" type="pres">
      <dgm:prSet presAssocID="{39C96225-FFA9-4EA4-9A1D-72CFB6F582F2}" presName="arrowDiagram" presStyleCnt="0">
        <dgm:presLayoutVars>
          <dgm:chMax val="5"/>
          <dgm:dir/>
          <dgm:resizeHandles val="exact"/>
        </dgm:presLayoutVars>
      </dgm:prSet>
      <dgm:spPr/>
    </dgm:pt>
    <dgm:pt modelId="{E11B6A88-7E4E-4EE2-9512-8B46985BD150}" type="pres">
      <dgm:prSet presAssocID="{39C96225-FFA9-4EA4-9A1D-72CFB6F582F2}" presName="arrow" presStyleLbl="bgShp" presStyleIdx="0" presStyleCnt="1"/>
      <dgm:spPr>
        <a:solidFill>
          <a:schemeClr val="accent1">
            <a:lumMod val="60000"/>
            <a:lumOff val="40000"/>
          </a:schemeClr>
        </a:solidFill>
      </dgm:spPr>
    </dgm:pt>
    <dgm:pt modelId="{F8DB2928-61F1-42B0-9BD6-D4B40AA80F32}" type="pres">
      <dgm:prSet presAssocID="{39C96225-FFA9-4EA4-9A1D-72CFB6F582F2}" presName="arrowDiagram2" presStyleCnt="0"/>
      <dgm:spPr/>
    </dgm:pt>
    <dgm:pt modelId="{62912A33-657F-46E8-88D1-00BEE9C84285}" type="pres">
      <dgm:prSet presAssocID="{E4334F1E-8A95-4C0A-ACA9-5A3413913A15}" presName="bullet2a" presStyleLbl="node1" presStyleIdx="0" presStyleCnt="2"/>
      <dgm:spPr/>
    </dgm:pt>
    <dgm:pt modelId="{C51E3B16-22EB-42BE-8A65-AB00240A2BDF}" type="pres">
      <dgm:prSet presAssocID="{E4334F1E-8A95-4C0A-ACA9-5A3413913A15}" presName="textBox2a" presStyleLbl="revTx" presStyleIdx="0" presStyleCnt="2" custScaleY="73908" custLinFactNeighborX="1187" custLinFactNeighborY="-2132">
        <dgm:presLayoutVars>
          <dgm:bulletEnabled val="1"/>
        </dgm:presLayoutVars>
      </dgm:prSet>
      <dgm:spPr/>
    </dgm:pt>
    <dgm:pt modelId="{8C9EC01B-1BA4-4C3B-B226-1388E24B2CD8}" type="pres">
      <dgm:prSet presAssocID="{DFA0E6EB-055F-4568-AA60-BEBA317F9581}" presName="bullet2b" presStyleLbl="node1" presStyleIdx="1" presStyleCnt="2"/>
      <dgm:spPr/>
    </dgm:pt>
    <dgm:pt modelId="{302601EA-7F61-49D6-99CC-B66953FBEEEC}" type="pres">
      <dgm:prSet presAssocID="{DFA0E6EB-055F-4568-AA60-BEBA317F9581}" presName="textBox2b" presStyleLbl="revTx" presStyleIdx="1" presStyleCnt="2" custScaleY="73712" custLinFactNeighborX="-5342" custLinFactNeighborY="-466">
        <dgm:presLayoutVars>
          <dgm:bulletEnabled val="1"/>
        </dgm:presLayoutVars>
      </dgm:prSet>
      <dgm:spPr/>
    </dgm:pt>
  </dgm:ptLst>
  <dgm:cxnLst>
    <dgm:cxn modelId="{8E804362-73BE-481D-87AE-D2BACED471B5}" type="presOf" srcId="{39C96225-FFA9-4EA4-9A1D-72CFB6F582F2}" destId="{9AB882D2-506E-4DC9-A855-4133EBC6126A}" srcOrd="0" destOrd="0" presId="urn:microsoft.com/office/officeart/2005/8/layout/arrow2"/>
    <dgm:cxn modelId="{9D91D96B-938A-4EAC-925E-FCA1D35B2392}" type="presOf" srcId="{E4334F1E-8A95-4C0A-ACA9-5A3413913A15}" destId="{C51E3B16-22EB-42BE-8A65-AB00240A2BDF}" srcOrd="0" destOrd="0" presId="urn:microsoft.com/office/officeart/2005/8/layout/arrow2"/>
    <dgm:cxn modelId="{F7FAC04F-1B46-4A85-A775-3D87955E64A4}" srcId="{39C96225-FFA9-4EA4-9A1D-72CFB6F582F2}" destId="{DFA0E6EB-055F-4568-AA60-BEBA317F9581}" srcOrd="1" destOrd="0" parTransId="{AAA3F56C-CF8A-4D7C-83D1-4A1660A28AE7}" sibTransId="{CA0EB5F7-D6A7-414B-9BC8-DFD0D2B55B8E}"/>
    <dgm:cxn modelId="{A514A577-00F6-492E-B8B2-D8F944A547FB}" type="presOf" srcId="{DFA0E6EB-055F-4568-AA60-BEBA317F9581}" destId="{302601EA-7F61-49D6-99CC-B66953FBEEEC}" srcOrd="0" destOrd="0" presId="urn:microsoft.com/office/officeart/2005/8/layout/arrow2"/>
    <dgm:cxn modelId="{C1EDABFE-A8F0-4023-ABC7-C964AAA59CC0}" srcId="{39C96225-FFA9-4EA4-9A1D-72CFB6F582F2}" destId="{E4334F1E-8A95-4C0A-ACA9-5A3413913A15}" srcOrd="0" destOrd="0" parTransId="{B6B7C74F-6F42-4134-9CCC-4087D9BE0F16}" sibTransId="{E9326034-6166-494E-8D11-60C875536DAF}"/>
    <dgm:cxn modelId="{6EFD4450-4D03-4B78-B709-D14364CF0EE3}" type="presParOf" srcId="{9AB882D2-506E-4DC9-A855-4133EBC6126A}" destId="{E11B6A88-7E4E-4EE2-9512-8B46985BD150}" srcOrd="0" destOrd="0" presId="urn:microsoft.com/office/officeart/2005/8/layout/arrow2"/>
    <dgm:cxn modelId="{430F6318-72EB-423A-9196-2B8CD755CC20}" type="presParOf" srcId="{9AB882D2-506E-4DC9-A855-4133EBC6126A}" destId="{F8DB2928-61F1-42B0-9BD6-D4B40AA80F32}" srcOrd="1" destOrd="0" presId="urn:microsoft.com/office/officeart/2005/8/layout/arrow2"/>
    <dgm:cxn modelId="{928ABA51-37F7-4F22-ABB2-207248A84566}" type="presParOf" srcId="{F8DB2928-61F1-42B0-9BD6-D4B40AA80F32}" destId="{62912A33-657F-46E8-88D1-00BEE9C84285}" srcOrd="0" destOrd="0" presId="urn:microsoft.com/office/officeart/2005/8/layout/arrow2"/>
    <dgm:cxn modelId="{1BCDB710-A0F1-47FE-8DC9-FEF316A5428D}" type="presParOf" srcId="{F8DB2928-61F1-42B0-9BD6-D4B40AA80F32}" destId="{C51E3B16-22EB-42BE-8A65-AB00240A2BDF}" srcOrd="1" destOrd="0" presId="urn:microsoft.com/office/officeart/2005/8/layout/arrow2"/>
    <dgm:cxn modelId="{A613FFC6-A16C-472E-B13B-CB736315A165}" type="presParOf" srcId="{F8DB2928-61F1-42B0-9BD6-D4B40AA80F32}" destId="{8C9EC01B-1BA4-4C3B-B226-1388E24B2CD8}" srcOrd="2" destOrd="0" presId="urn:microsoft.com/office/officeart/2005/8/layout/arrow2"/>
    <dgm:cxn modelId="{875CE13E-438E-40CA-B211-A68B18D5D99E}" type="presParOf" srcId="{F8DB2928-61F1-42B0-9BD6-D4B40AA80F32}" destId="{302601EA-7F61-49D6-99CC-B66953FBEEEC}" srcOrd="3"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8E5D2F-3456-42BB-A399-AEBAFA702D8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649DEF8A-060E-422C-A036-A20072947424}">
      <dgm:prSet phldrT="[Metin]"/>
      <dgm:spPr/>
      <dgm:t>
        <a:bodyPr/>
        <a:lstStyle/>
        <a:p>
          <a:r>
            <a:rPr lang="tr-TR" dirty="0"/>
            <a:t>Risk Yönetimi</a:t>
          </a:r>
        </a:p>
      </dgm:t>
    </dgm:pt>
    <dgm:pt modelId="{233A538D-12BB-43BE-9D9A-E2C8DDF6FD92}" type="parTrans" cxnId="{83BE2867-59C3-427B-A336-BF5697A65658}">
      <dgm:prSet/>
      <dgm:spPr/>
      <dgm:t>
        <a:bodyPr/>
        <a:lstStyle/>
        <a:p>
          <a:endParaRPr lang="tr-TR"/>
        </a:p>
      </dgm:t>
    </dgm:pt>
    <dgm:pt modelId="{0D469655-747C-4430-B86A-ACC6ABA896B3}" type="sibTrans" cxnId="{83BE2867-59C3-427B-A336-BF5697A65658}">
      <dgm:prSet/>
      <dgm:spPr/>
      <dgm:t>
        <a:bodyPr/>
        <a:lstStyle/>
        <a:p>
          <a:endParaRPr lang="tr-TR"/>
        </a:p>
      </dgm:t>
    </dgm:pt>
    <dgm:pt modelId="{D540D505-5138-40C3-8E14-09FBD454B118}">
      <dgm:prSet phldrT="[Metin]"/>
      <dgm:spPr/>
      <dgm:t>
        <a:bodyPr/>
        <a:lstStyle/>
        <a:p>
          <a:r>
            <a:rPr lang="tr-TR" dirty="0"/>
            <a:t>Risk Analizi</a:t>
          </a:r>
        </a:p>
      </dgm:t>
    </dgm:pt>
    <dgm:pt modelId="{45CA2E17-B1F5-45FA-A3B8-6C5CB1720432}" type="parTrans" cxnId="{6B3D1424-6212-4CD1-9F85-CA9AEA8030BB}">
      <dgm:prSet/>
      <dgm:spPr/>
      <dgm:t>
        <a:bodyPr/>
        <a:lstStyle/>
        <a:p>
          <a:endParaRPr lang="tr-TR"/>
        </a:p>
      </dgm:t>
    </dgm:pt>
    <dgm:pt modelId="{FA2539B4-6646-4986-AC7B-876F169C382C}" type="sibTrans" cxnId="{6B3D1424-6212-4CD1-9F85-CA9AEA8030BB}">
      <dgm:prSet/>
      <dgm:spPr/>
      <dgm:t>
        <a:bodyPr/>
        <a:lstStyle/>
        <a:p>
          <a:endParaRPr lang="tr-TR"/>
        </a:p>
      </dgm:t>
    </dgm:pt>
    <dgm:pt modelId="{FA7BA2D7-08EE-4A84-9D2E-F529F90B7F5F}">
      <dgm:prSet phldrT="[Metin]"/>
      <dgm:spPr/>
      <dgm:t>
        <a:bodyPr/>
        <a:lstStyle/>
        <a:p>
          <a:r>
            <a:rPr lang="tr-TR" dirty="0"/>
            <a:t>İzleme</a:t>
          </a:r>
        </a:p>
      </dgm:t>
    </dgm:pt>
    <dgm:pt modelId="{0BB2581E-ABAC-49B0-B14E-756B6DA662A8}" type="parTrans" cxnId="{1A17F2ED-6C5B-44BC-82F9-CF907FF756C1}">
      <dgm:prSet/>
      <dgm:spPr/>
      <dgm:t>
        <a:bodyPr/>
        <a:lstStyle/>
        <a:p>
          <a:endParaRPr lang="tr-TR"/>
        </a:p>
      </dgm:t>
    </dgm:pt>
    <dgm:pt modelId="{43299E95-EE00-42C4-92D9-F36D96252951}" type="sibTrans" cxnId="{1A17F2ED-6C5B-44BC-82F9-CF907FF756C1}">
      <dgm:prSet/>
      <dgm:spPr/>
      <dgm:t>
        <a:bodyPr/>
        <a:lstStyle/>
        <a:p>
          <a:endParaRPr lang="tr-TR"/>
        </a:p>
      </dgm:t>
    </dgm:pt>
    <dgm:pt modelId="{2A074685-D189-4E1D-9490-CBCD612BCA1C}">
      <dgm:prSet phldrT="[Metin]"/>
      <dgm:spPr/>
      <dgm:t>
        <a:bodyPr/>
        <a:lstStyle/>
        <a:p>
          <a:r>
            <a:rPr lang="tr-TR" dirty="0"/>
            <a:t>Tahsilat</a:t>
          </a:r>
        </a:p>
      </dgm:t>
    </dgm:pt>
    <dgm:pt modelId="{D187278A-A8A7-45BB-B68D-294F43CB7F4F}" type="parTrans" cxnId="{ED907347-B2F0-4270-A637-9456F4F02B1A}">
      <dgm:prSet/>
      <dgm:spPr/>
      <dgm:t>
        <a:bodyPr/>
        <a:lstStyle/>
        <a:p>
          <a:endParaRPr lang="tr-TR"/>
        </a:p>
      </dgm:t>
    </dgm:pt>
    <dgm:pt modelId="{2D749D70-20C9-4E10-8071-84C8F2D2B54B}" type="sibTrans" cxnId="{ED907347-B2F0-4270-A637-9456F4F02B1A}">
      <dgm:prSet/>
      <dgm:spPr/>
      <dgm:t>
        <a:bodyPr/>
        <a:lstStyle/>
        <a:p>
          <a:endParaRPr lang="tr-TR"/>
        </a:p>
      </dgm:t>
    </dgm:pt>
    <dgm:pt modelId="{F26F03EB-0BFE-4184-A552-51FD6A5CBB9F}">
      <dgm:prSet phldrT="[Metin]"/>
      <dgm:spPr/>
      <dgm:t>
        <a:bodyPr/>
        <a:lstStyle/>
        <a:p>
          <a:r>
            <a:rPr lang="tr-TR" dirty="0"/>
            <a:t>Sulh</a:t>
          </a:r>
        </a:p>
      </dgm:t>
    </dgm:pt>
    <dgm:pt modelId="{1814C20E-B408-42FB-8A55-05C8C940E23C}" type="parTrans" cxnId="{198F5D3D-266B-4A78-A03F-3C9699B782D2}">
      <dgm:prSet/>
      <dgm:spPr/>
      <dgm:t>
        <a:bodyPr/>
        <a:lstStyle/>
        <a:p>
          <a:endParaRPr lang="tr-TR"/>
        </a:p>
      </dgm:t>
    </dgm:pt>
    <dgm:pt modelId="{573FC530-7CFE-4C7E-A38C-4DB60E768BD5}" type="sibTrans" cxnId="{198F5D3D-266B-4A78-A03F-3C9699B782D2}">
      <dgm:prSet/>
      <dgm:spPr/>
      <dgm:t>
        <a:bodyPr/>
        <a:lstStyle/>
        <a:p>
          <a:endParaRPr lang="tr-TR"/>
        </a:p>
      </dgm:t>
    </dgm:pt>
    <dgm:pt modelId="{5605F9B0-C8D9-47FA-8753-D8E94E608DFC}">
      <dgm:prSet phldrT="[Metin]"/>
      <dgm:spPr/>
      <dgm:t>
        <a:bodyPr/>
        <a:lstStyle/>
        <a:p>
          <a:r>
            <a:rPr lang="tr-TR" dirty="0"/>
            <a:t>Hukuki İşlem</a:t>
          </a:r>
        </a:p>
      </dgm:t>
    </dgm:pt>
    <dgm:pt modelId="{8CF1D51A-8B1F-4AFE-86A8-23EA3DC4CD4F}" type="parTrans" cxnId="{FA015A64-784E-4F0D-B346-058799E55EF8}">
      <dgm:prSet/>
      <dgm:spPr/>
      <dgm:t>
        <a:bodyPr/>
        <a:lstStyle/>
        <a:p>
          <a:endParaRPr lang="tr-TR"/>
        </a:p>
      </dgm:t>
    </dgm:pt>
    <dgm:pt modelId="{8DE7F294-0A94-47E9-B74E-C91C74D21B0D}" type="sibTrans" cxnId="{FA015A64-784E-4F0D-B346-058799E55EF8}">
      <dgm:prSet/>
      <dgm:spPr/>
      <dgm:t>
        <a:bodyPr/>
        <a:lstStyle/>
        <a:p>
          <a:endParaRPr lang="tr-TR"/>
        </a:p>
      </dgm:t>
    </dgm:pt>
    <dgm:pt modelId="{C62277BA-E6F5-43E2-A196-1BF749FCDEB1}">
      <dgm:prSet phldrT="[Metin]"/>
      <dgm:spPr/>
      <dgm:t>
        <a:bodyPr/>
        <a:lstStyle/>
        <a:p>
          <a:r>
            <a:rPr lang="tr-TR" dirty="0"/>
            <a:t>Tazminat</a:t>
          </a:r>
        </a:p>
      </dgm:t>
    </dgm:pt>
    <dgm:pt modelId="{D3B81206-BD89-47D9-A79F-FEF71F1959F8}" type="parTrans" cxnId="{C58FCC19-ED19-4D65-BD34-9BC7A539DA30}">
      <dgm:prSet/>
      <dgm:spPr/>
      <dgm:t>
        <a:bodyPr/>
        <a:lstStyle/>
        <a:p>
          <a:endParaRPr lang="tr-TR"/>
        </a:p>
      </dgm:t>
    </dgm:pt>
    <dgm:pt modelId="{559BD851-8F82-480C-8BE7-3A9E4687F925}" type="sibTrans" cxnId="{C58FCC19-ED19-4D65-BD34-9BC7A539DA30}">
      <dgm:prSet/>
      <dgm:spPr/>
      <dgm:t>
        <a:bodyPr/>
        <a:lstStyle/>
        <a:p>
          <a:endParaRPr lang="tr-TR"/>
        </a:p>
      </dgm:t>
    </dgm:pt>
    <dgm:pt modelId="{B28DA285-F59A-4CE5-B43E-D8FEDEF827E5}">
      <dgm:prSet phldrT="[Metin]"/>
      <dgm:spPr/>
      <dgm:t>
        <a:bodyPr/>
        <a:lstStyle/>
        <a:p>
          <a:r>
            <a:rPr lang="tr-TR" dirty="0"/>
            <a:t>Ödeme</a:t>
          </a:r>
        </a:p>
      </dgm:t>
    </dgm:pt>
    <dgm:pt modelId="{2FE06680-32D2-470D-80D4-75746F2FD984}" type="parTrans" cxnId="{08B2384B-89C3-463E-82AF-C5E4D598CDD9}">
      <dgm:prSet/>
      <dgm:spPr/>
      <dgm:t>
        <a:bodyPr/>
        <a:lstStyle/>
        <a:p>
          <a:endParaRPr lang="tr-TR"/>
        </a:p>
      </dgm:t>
    </dgm:pt>
    <dgm:pt modelId="{0172A571-0429-4B1E-A3C0-93C956B53B77}" type="sibTrans" cxnId="{08B2384B-89C3-463E-82AF-C5E4D598CDD9}">
      <dgm:prSet/>
      <dgm:spPr/>
      <dgm:t>
        <a:bodyPr/>
        <a:lstStyle/>
        <a:p>
          <a:endParaRPr lang="tr-TR"/>
        </a:p>
      </dgm:t>
    </dgm:pt>
    <dgm:pt modelId="{74257DEA-834A-4CF7-B155-2EA36C22B4C6}">
      <dgm:prSet phldrT="[Metin]"/>
      <dgm:spPr/>
      <dgm:t>
        <a:bodyPr/>
        <a:lstStyle/>
        <a:p>
          <a:r>
            <a:rPr lang="tr-TR" dirty="0"/>
            <a:t>Hukuki İşlem</a:t>
          </a:r>
        </a:p>
      </dgm:t>
    </dgm:pt>
    <dgm:pt modelId="{1AA78C5F-530F-4726-9F4F-10F7AD484AE1}" type="parTrans" cxnId="{6E8D3BAB-0B5C-4271-85C9-F90A96FF21B6}">
      <dgm:prSet/>
      <dgm:spPr/>
      <dgm:t>
        <a:bodyPr/>
        <a:lstStyle/>
        <a:p>
          <a:endParaRPr lang="tr-TR"/>
        </a:p>
      </dgm:t>
    </dgm:pt>
    <dgm:pt modelId="{82FDFA16-9C4A-43A5-9321-A44079E77126}" type="sibTrans" cxnId="{6E8D3BAB-0B5C-4271-85C9-F90A96FF21B6}">
      <dgm:prSet/>
      <dgm:spPr/>
      <dgm:t>
        <a:bodyPr/>
        <a:lstStyle/>
        <a:p>
          <a:endParaRPr lang="tr-TR"/>
        </a:p>
      </dgm:t>
    </dgm:pt>
    <dgm:pt modelId="{10E82C17-D777-41EA-9355-ABD7383DB41A}">
      <dgm:prSet phldrT="[Metin]"/>
      <dgm:spPr/>
      <dgm:t>
        <a:bodyPr/>
        <a:lstStyle/>
        <a:p>
          <a:r>
            <a:rPr lang="tr-TR" dirty="0"/>
            <a:t>Kredi Limit Tahsis</a:t>
          </a:r>
        </a:p>
      </dgm:t>
    </dgm:pt>
    <dgm:pt modelId="{6B82BA92-8060-4F4C-BF51-633A8454233D}" type="parTrans" cxnId="{357D6E39-DE10-443C-8374-1DEB0B62A6E8}">
      <dgm:prSet/>
      <dgm:spPr/>
      <dgm:t>
        <a:bodyPr/>
        <a:lstStyle/>
        <a:p>
          <a:endParaRPr lang="tr-TR"/>
        </a:p>
      </dgm:t>
    </dgm:pt>
    <dgm:pt modelId="{4482E3C8-9D9C-4964-95FC-0CCFFB54940A}" type="sibTrans" cxnId="{357D6E39-DE10-443C-8374-1DEB0B62A6E8}">
      <dgm:prSet/>
      <dgm:spPr/>
      <dgm:t>
        <a:bodyPr/>
        <a:lstStyle/>
        <a:p>
          <a:endParaRPr lang="tr-TR"/>
        </a:p>
      </dgm:t>
    </dgm:pt>
    <dgm:pt modelId="{91C05EA8-2D4E-469E-B1B9-39ADEAF9F593}">
      <dgm:prSet phldrT="[Metin]"/>
      <dgm:spPr/>
      <dgm:t>
        <a:bodyPr/>
        <a:lstStyle/>
        <a:p>
          <a:r>
            <a:rPr lang="tr-TR" dirty="0"/>
            <a:t>Arabuluculuk</a:t>
          </a:r>
        </a:p>
      </dgm:t>
    </dgm:pt>
    <dgm:pt modelId="{A8974CED-E9B9-412D-8192-3271D963379F}" type="parTrans" cxnId="{3B68BE98-1DDA-49F7-8CCE-BB1657637E80}">
      <dgm:prSet/>
      <dgm:spPr/>
      <dgm:t>
        <a:bodyPr/>
        <a:lstStyle/>
        <a:p>
          <a:endParaRPr lang="tr-TR"/>
        </a:p>
      </dgm:t>
    </dgm:pt>
    <dgm:pt modelId="{0A149754-7983-4BC7-9534-3AF32CDA1FC4}" type="sibTrans" cxnId="{3B68BE98-1DDA-49F7-8CCE-BB1657637E80}">
      <dgm:prSet/>
      <dgm:spPr/>
      <dgm:t>
        <a:bodyPr/>
        <a:lstStyle/>
        <a:p>
          <a:endParaRPr lang="tr-TR"/>
        </a:p>
      </dgm:t>
    </dgm:pt>
    <dgm:pt modelId="{23829F94-BF40-441D-9656-48AD6B5A93E1}" type="pres">
      <dgm:prSet presAssocID="{1E8E5D2F-3456-42BB-A399-AEBAFA702D81}" presName="Name0" presStyleCnt="0">
        <dgm:presLayoutVars>
          <dgm:dir/>
          <dgm:resizeHandles val="exact"/>
        </dgm:presLayoutVars>
      </dgm:prSet>
      <dgm:spPr/>
    </dgm:pt>
    <dgm:pt modelId="{06193997-23ED-42C2-A2E3-F2E5F5E81AFE}" type="pres">
      <dgm:prSet presAssocID="{649DEF8A-060E-422C-A036-A20072947424}" presName="node" presStyleLbl="node1" presStyleIdx="0" presStyleCnt="3">
        <dgm:presLayoutVars>
          <dgm:bulletEnabled val="1"/>
        </dgm:presLayoutVars>
      </dgm:prSet>
      <dgm:spPr/>
    </dgm:pt>
    <dgm:pt modelId="{6E82B16D-3EB6-460C-8174-9F5CCBF33A9B}" type="pres">
      <dgm:prSet presAssocID="{0D469655-747C-4430-B86A-ACC6ABA896B3}" presName="sibTrans" presStyleCnt="0"/>
      <dgm:spPr/>
    </dgm:pt>
    <dgm:pt modelId="{EAB9F650-5BDE-444F-B3A6-BD8DC577AD9C}" type="pres">
      <dgm:prSet presAssocID="{2A074685-D189-4E1D-9490-CBCD612BCA1C}" presName="node" presStyleLbl="node1" presStyleIdx="1" presStyleCnt="3">
        <dgm:presLayoutVars>
          <dgm:bulletEnabled val="1"/>
        </dgm:presLayoutVars>
      </dgm:prSet>
      <dgm:spPr/>
    </dgm:pt>
    <dgm:pt modelId="{31D67131-28B7-4DC6-A3FE-1A7FFCEB7A48}" type="pres">
      <dgm:prSet presAssocID="{2D749D70-20C9-4E10-8071-84C8F2D2B54B}" presName="sibTrans" presStyleCnt="0"/>
      <dgm:spPr/>
    </dgm:pt>
    <dgm:pt modelId="{3389E56B-D8E8-477D-9F14-C8303F72979F}" type="pres">
      <dgm:prSet presAssocID="{C62277BA-E6F5-43E2-A196-1BF749FCDEB1}" presName="node" presStyleLbl="node1" presStyleIdx="2" presStyleCnt="3">
        <dgm:presLayoutVars>
          <dgm:bulletEnabled val="1"/>
        </dgm:presLayoutVars>
      </dgm:prSet>
      <dgm:spPr/>
    </dgm:pt>
  </dgm:ptLst>
  <dgm:cxnLst>
    <dgm:cxn modelId="{7DE79B06-30A9-4939-8CFB-D19A52A4A8BD}" type="presOf" srcId="{B28DA285-F59A-4CE5-B43E-D8FEDEF827E5}" destId="{3389E56B-D8E8-477D-9F14-C8303F72979F}" srcOrd="0" destOrd="1" presId="urn:microsoft.com/office/officeart/2005/8/layout/hList6"/>
    <dgm:cxn modelId="{C58FCC19-ED19-4D65-BD34-9BC7A539DA30}" srcId="{1E8E5D2F-3456-42BB-A399-AEBAFA702D81}" destId="{C62277BA-E6F5-43E2-A196-1BF749FCDEB1}" srcOrd="2" destOrd="0" parTransId="{D3B81206-BD89-47D9-A79F-FEF71F1959F8}" sibTransId="{559BD851-8F82-480C-8BE7-3A9E4687F925}"/>
    <dgm:cxn modelId="{6B3D1424-6212-4CD1-9F85-CA9AEA8030BB}" srcId="{649DEF8A-060E-422C-A036-A20072947424}" destId="{D540D505-5138-40C3-8E14-09FBD454B118}" srcOrd="0" destOrd="0" parTransId="{45CA2E17-B1F5-45FA-A3B8-6C5CB1720432}" sibTransId="{FA2539B4-6646-4986-AC7B-876F169C382C}"/>
    <dgm:cxn modelId="{0FC24A2F-07D8-42CE-9E18-58447FAD070E}" type="presOf" srcId="{91C05EA8-2D4E-469E-B1B9-39ADEAF9F593}" destId="{EAB9F650-5BDE-444F-B3A6-BD8DC577AD9C}" srcOrd="0" destOrd="2" presId="urn:microsoft.com/office/officeart/2005/8/layout/hList6"/>
    <dgm:cxn modelId="{4782F833-FA5E-45C8-BAD6-5CA1E8A71D0B}" type="presOf" srcId="{1E8E5D2F-3456-42BB-A399-AEBAFA702D81}" destId="{23829F94-BF40-441D-9656-48AD6B5A93E1}" srcOrd="0" destOrd="0" presId="urn:microsoft.com/office/officeart/2005/8/layout/hList6"/>
    <dgm:cxn modelId="{357D6E39-DE10-443C-8374-1DEB0B62A6E8}" srcId="{649DEF8A-060E-422C-A036-A20072947424}" destId="{10E82C17-D777-41EA-9355-ABD7383DB41A}" srcOrd="1" destOrd="0" parTransId="{6B82BA92-8060-4F4C-BF51-633A8454233D}" sibTransId="{4482E3C8-9D9C-4964-95FC-0CCFFB54940A}"/>
    <dgm:cxn modelId="{198F5D3D-266B-4A78-A03F-3C9699B782D2}" srcId="{2A074685-D189-4E1D-9490-CBCD612BCA1C}" destId="{F26F03EB-0BFE-4184-A552-51FD6A5CBB9F}" srcOrd="0" destOrd="0" parTransId="{1814C20E-B408-42FB-8A55-05C8C940E23C}" sibTransId="{573FC530-7CFE-4C7E-A38C-4DB60E768BD5}"/>
    <dgm:cxn modelId="{9EB39940-BC03-43BF-8C9B-33B0371C2F80}" type="presOf" srcId="{5605F9B0-C8D9-47FA-8753-D8E94E608DFC}" destId="{EAB9F650-5BDE-444F-B3A6-BD8DC577AD9C}" srcOrd="0" destOrd="3" presId="urn:microsoft.com/office/officeart/2005/8/layout/hList6"/>
    <dgm:cxn modelId="{712DE25D-7948-44EE-84BE-91AF5A86FD5C}" type="presOf" srcId="{D540D505-5138-40C3-8E14-09FBD454B118}" destId="{06193997-23ED-42C2-A2E3-F2E5F5E81AFE}" srcOrd="0" destOrd="1" presId="urn:microsoft.com/office/officeart/2005/8/layout/hList6"/>
    <dgm:cxn modelId="{FA015A64-784E-4F0D-B346-058799E55EF8}" srcId="{2A074685-D189-4E1D-9490-CBCD612BCA1C}" destId="{5605F9B0-C8D9-47FA-8753-D8E94E608DFC}" srcOrd="2" destOrd="0" parTransId="{8CF1D51A-8B1F-4AFE-86A8-23EA3DC4CD4F}" sibTransId="{8DE7F294-0A94-47E9-B74E-C91C74D21B0D}"/>
    <dgm:cxn modelId="{83BE2867-59C3-427B-A336-BF5697A65658}" srcId="{1E8E5D2F-3456-42BB-A399-AEBAFA702D81}" destId="{649DEF8A-060E-422C-A036-A20072947424}" srcOrd="0" destOrd="0" parTransId="{233A538D-12BB-43BE-9D9A-E2C8DDF6FD92}" sibTransId="{0D469655-747C-4430-B86A-ACC6ABA896B3}"/>
    <dgm:cxn modelId="{ED907347-B2F0-4270-A637-9456F4F02B1A}" srcId="{1E8E5D2F-3456-42BB-A399-AEBAFA702D81}" destId="{2A074685-D189-4E1D-9490-CBCD612BCA1C}" srcOrd="1" destOrd="0" parTransId="{D187278A-A8A7-45BB-B68D-294F43CB7F4F}" sibTransId="{2D749D70-20C9-4E10-8071-84C8F2D2B54B}"/>
    <dgm:cxn modelId="{727B2369-54D0-4219-B0C2-30B31E8BB616}" type="presOf" srcId="{FA7BA2D7-08EE-4A84-9D2E-F529F90B7F5F}" destId="{06193997-23ED-42C2-A2E3-F2E5F5E81AFE}" srcOrd="0" destOrd="3" presId="urn:microsoft.com/office/officeart/2005/8/layout/hList6"/>
    <dgm:cxn modelId="{08B2384B-89C3-463E-82AF-C5E4D598CDD9}" srcId="{C62277BA-E6F5-43E2-A196-1BF749FCDEB1}" destId="{B28DA285-F59A-4CE5-B43E-D8FEDEF827E5}" srcOrd="0" destOrd="0" parTransId="{2FE06680-32D2-470D-80D4-75746F2FD984}" sibTransId="{0172A571-0429-4B1E-A3C0-93C956B53B77}"/>
    <dgm:cxn modelId="{A04F5D53-0084-402B-88D0-FE4E95D44E98}" type="presOf" srcId="{2A074685-D189-4E1D-9490-CBCD612BCA1C}" destId="{EAB9F650-5BDE-444F-B3A6-BD8DC577AD9C}" srcOrd="0" destOrd="0" presId="urn:microsoft.com/office/officeart/2005/8/layout/hList6"/>
    <dgm:cxn modelId="{A8BF1C8A-1DDB-4A2A-A868-9100E1FFCB86}" type="presOf" srcId="{F26F03EB-0BFE-4184-A552-51FD6A5CBB9F}" destId="{EAB9F650-5BDE-444F-B3A6-BD8DC577AD9C}" srcOrd="0" destOrd="1" presId="urn:microsoft.com/office/officeart/2005/8/layout/hList6"/>
    <dgm:cxn modelId="{965ACB8C-C67C-4594-A3A7-C389E1523D5C}" type="presOf" srcId="{74257DEA-834A-4CF7-B155-2EA36C22B4C6}" destId="{3389E56B-D8E8-477D-9F14-C8303F72979F}" srcOrd="0" destOrd="2" presId="urn:microsoft.com/office/officeart/2005/8/layout/hList6"/>
    <dgm:cxn modelId="{3B68BE98-1DDA-49F7-8CCE-BB1657637E80}" srcId="{2A074685-D189-4E1D-9490-CBCD612BCA1C}" destId="{91C05EA8-2D4E-469E-B1B9-39ADEAF9F593}" srcOrd="1" destOrd="0" parTransId="{A8974CED-E9B9-412D-8192-3271D963379F}" sibTransId="{0A149754-7983-4BC7-9534-3AF32CDA1FC4}"/>
    <dgm:cxn modelId="{6E8D3BAB-0B5C-4271-85C9-F90A96FF21B6}" srcId="{C62277BA-E6F5-43E2-A196-1BF749FCDEB1}" destId="{74257DEA-834A-4CF7-B155-2EA36C22B4C6}" srcOrd="1" destOrd="0" parTransId="{1AA78C5F-530F-4726-9F4F-10F7AD484AE1}" sibTransId="{82FDFA16-9C4A-43A5-9321-A44079E77126}"/>
    <dgm:cxn modelId="{827E5DB4-3F9D-45DA-9B2F-549641253837}" type="presOf" srcId="{C62277BA-E6F5-43E2-A196-1BF749FCDEB1}" destId="{3389E56B-D8E8-477D-9F14-C8303F72979F}" srcOrd="0" destOrd="0" presId="urn:microsoft.com/office/officeart/2005/8/layout/hList6"/>
    <dgm:cxn modelId="{FF0C1AC8-6AC5-47A0-8D57-966790D68762}" type="presOf" srcId="{649DEF8A-060E-422C-A036-A20072947424}" destId="{06193997-23ED-42C2-A2E3-F2E5F5E81AFE}" srcOrd="0" destOrd="0" presId="urn:microsoft.com/office/officeart/2005/8/layout/hList6"/>
    <dgm:cxn modelId="{9D71A2EA-DF6D-4BCF-A27C-573AB5256B3F}" type="presOf" srcId="{10E82C17-D777-41EA-9355-ABD7383DB41A}" destId="{06193997-23ED-42C2-A2E3-F2E5F5E81AFE}" srcOrd="0" destOrd="2" presId="urn:microsoft.com/office/officeart/2005/8/layout/hList6"/>
    <dgm:cxn modelId="{1A17F2ED-6C5B-44BC-82F9-CF907FF756C1}" srcId="{649DEF8A-060E-422C-A036-A20072947424}" destId="{FA7BA2D7-08EE-4A84-9D2E-F529F90B7F5F}" srcOrd="2" destOrd="0" parTransId="{0BB2581E-ABAC-49B0-B14E-756B6DA662A8}" sibTransId="{43299E95-EE00-42C4-92D9-F36D96252951}"/>
    <dgm:cxn modelId="{F995172C-04A3-45E1-BF5C-3F91CE6F9A2A}" type="presParOf" srcId="{23829F94-BF40-441D-9656-48AD6B5A93E1}" destId="{06193997-23ED-42C2-A2E3-F2E5F5E81AFE}" srcOrd="0" destOrd="0" presId="urn:microsoft.com/office/officeart/2005/8/layout/hList6"/>
    <dgm:cxn modelId="{0A963D30-5076-4C9D-8214-01F4FB1E01FB}" type="presParOf" srcId="{23829F94-BF40-441D-9656-48AD6B5A93E1}" destId="{6E82B16D-3EB6-460C-8174-9F5CCBF33A9B}" srcOrd="1" destOrd="0" presId="urn:microsoft.com/office/officeart/2005/8/layout/hList6"/>
    <dgm:cxn modelId="{9C729C8F-52BD-47CC-8DCC-05E9D5A9E5D3}" type="presParOf" srcId="{23829F94-BF40-441D-9656-48AD6B5A93E1}" destId="{EAB9F650-5BDE-444F-B3A6-BD8DC577AD9C}" srcOrd="2" destOrd="0" presId="urn:microsoft.com/office/officeart/2005/8/layout/hList6"/>
    <dgm:cxn modelId="{C76F5B76-0019-4E6B-A59C-E4FDC8D11194}" type="presParOf" srcId="{23829F94-BF40-441D-9656-48AD6B5A93E1}" destId="{31D67131-28B7-4DC6-A3FE-1A7FFCEB7A48}" srcOrd="3" destOrd="0" presId="urn:microsoft.com/office/officeart/2005/8/layout/hList6"/>
    <dgm:cxn modelId="{75225AC1-FEE7-466B-990D-EA19B200876C}" type="presParOf" srcId="{23829F94-BF40-441D-9656-48AD6B5A93E1}" destId="{3389E56B-D8E8-477D-9F14-C8303F72979F}"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696FC4-1D15-45FD-A2B8-DB6AA7CAE289}" type="doc">
      <dgm:prSet loTypeId="urn:microsoft.com/office/officeart/2005/8/layout/hProcess9" loCatId="process" qsTypeId="urn:microsoft.com/office/officeart/2005/8/quickstyle/simple1" qsCatId="simple" csTypeId="urn:microsoft.com/office/officeart/2005/8/colors/accent1_2" csCatId="accent1" phldr="1"/>
      <dgm:spPr/>
    </dgm:pt>
    <dgm:pt modelId="{82291966-3D6C-4F33-B744-671086900079}">
      <dgm:prSet phldrT="[Text]" custT="1"/>
      <dgm:spPr/>
      <dgm:t>
        <a:bodyPr tIns="72000" anchor="t" anchorCtr="1"/>
        <a:lstStyle/>
        <a:p>
          <a:pPr algn="ctr"/>
          <a:r>
            <a:rPr lang="tr-TR" sz="2400" b="1" u="sng" dirty="0">
              <a:solidFill>
                <a:schemeClr val="bg1"/>
              </a:solidFill>
            </a:rPr>
            <a:t>Başvuru</a:t>
          </a:r>
        </a:p>
        <a:p>
          <a:pPr algn="ctr"/>
          <a:r>
            <a:rPr lang="tr-TR" sz="1600" dirty="0"/>
            <a:t>Başvuru formu doldurulur ve sigorta şirketi eliyle başvuru Merkez’e iletilir.</a:t>
          </a:r>
          <a:endParaRPr lang="tr-TR" sz="1300" dirty="0"/>
        </a:p>
        <a:p>
          <a:pPr algn="ctr"/>
          <a:endParaRPr lang="en-US" sz="1300" dirty="0"/>
        </a:p>
      </dgm:t>
    </dgm:pt>
    <dgm:pt modelId="{14061C23-56CC-423B-B42C-4032E82863FD}" type="parTrans" cxnId="{5A61F990-F193-4104-A71E-29A917EE4BC6}">
      <dgm:prSet/>
      <dgm:spPr/>
      <dgm:t>
        <a:bodyPr/>
        <a:lstStyle/>
        <a:p>
          <a:endParaRPr lang="en-US"/>
        </a:p>
      </dgm:t>
    </dgm:pt>
    <dgm:pt modelId="{85C5B6DB-314B-438C-BC60-09113749566B}" type="sibTrans" cxnId="{5A61F990-F193-4104-A71E-29A917EE4BC6}">
      <dgm:prSet/>
      <dgm:spPr/>
      <dgm:t>
        <a:bodyPr/>
        <a:lstStyle/>
        <a:p>
          <a:endParaRPr lang="en-US"/>
        </a:p>
      </dgm:t>
    </dgm:pt>
    <dgm:pt modelId="{9C3262DE-8A6D-4D5C-8985-B8D1AEB3B770}">
      <dgm:prSet phldrT="[Text]" custT="1"/>
      <dgm:spPr/>
      <dgm:t>
        <a:bodyPr anchor="t" anchorCtr="1"/>
        <a:lstStyle/>
        <a:p>
          <a:r>
            <a:rPr lang="tr-TR" sz="2400" b="1" u="sng" dirty="0"/>
            <a:t>Teklif</a:t>
          </a:r>
        </a:p>
        <a:p>
          <a:r>
            <a:rPr lang="tr-TR" sz="1600" b="0" u="none" dirty="0"/>
            <a:t>Fiyatlama ve kredi limit çalışmasının sonucu 24 saat içerisinde sunulur.</a:t>
          </a:r>
          <a:endParaRPr lang="en-US" sz="1600" dirty="0"/>
        </a:p>
      </dgm:t>
    </dgm:pt>
    <dgm:pt modelId="{C1EACD5B-799C-41DE-8B4C-A059AEF6CBF0}" type="parTrans" cxnId="{8AD7077A-918B-4FBB-8006-5D89DE49171C}">
      <dgm:prSet/>
      <dgm:spPr/>
      <dgm:t>
        <a:bodyPr/>
        <a:lstStyle/>
        <a:p>
          <a:endParaRPr lang="en-US"/>
        </a:p>
      </dgm:t>
    </dgm:pt>
    <dgm:pt modelId="{507E94E1-231E-4838-8A7C-4341411482B7}" type="sibTrans" cxnId="{8AD7077A-918B-4FBB-8006-5D89DE49171C}">
      <dgm:prSet/>
      <dgm:spPr/>
      <dgm:t>
        <a:bodyPr/>
        <a:lstStyle/>
        <a:p>
          <a:endParaRPr lang="en-US"/>
        </a:p>
      </dgm:t>
    </dgm:pt>
    <dgm:pt modelId="{6DBDF4E4-B9A2-4410-AB9C-D1A7CD14A85E}">
      <dgm:prSet phldrT="[Text]" custT="1"/>
      <dgm:spPr/>
      <dgm:t>
        <a:bodyPr anchor="t" anchorCtr="1"/>
        <a:lstStyle/>
        <a:p>
          <a:pPr defTabSz="1066800">
            <a:lnSpc>
              <a:spcPct val="90000"/>
            </a:lnSpc>
            <a:spcBef>
              <a:spcPct val="0"/>
            </a:spcBef>
            <a:spcAft>
              <a:spcPct val="35000"/>
            </a:spcAft>
          </a:pPr>
          <a:r>
            <a:rPr lang="tr-TR" sz="2400" b="1" u="sng" dirty="0"/>
            <a:t>Poliçe</a:t>
          </a:r>
        </a:p>
        <a:p>
          <a:pPr marL="0" marR="0" indent="0" defTabSz="914400" eaLnBrk="1" fontAlgn="auto" latinLnBrk="0" hangingPunct="1">
            <a:lnSpc>
              <a:spcPct val="100000"/>
            </a:lnSpc>
            <a:spcBef>
              <a:spcPts val="0"/>
            </a:spcBef>
            <a:spcAft>
              <a:spcPts val="0"/>
            </a:spcAft>
            <a:buClrTx/>
            <a:buSzTx/>
            <a:buFontTx/>
            <a:buNone/>
            <a:tabLst/>
            <a:defRPr/>
          </a:pPr>
          <a:r>
            <a:rPr lang="tr-TR" sz="1600" dirty="0"/>
            <a:t>Verilecek bir onay ile poliçe düzenlenir ve </a:t>
          </a:r>
          <a:r>
            <a:rPr lang="tr-TR" sz="1600" b="0" u="none" dirty="0"/>
            <a:t>basım işlemi gerçekleştirilir.</a:t>
          </a:r>
          <a:endParaRPr lang="en-US" sz="1600" b="0" u="none" dirty="0"/>
        </a:p>
        <a:p>
          <a:pPr defTabSz="1066800">
            <a:lnSpc>
              <a:spcPct val="90000"/>
            </a:lnSpc>
            <a:spcBef>
              <a:spcPct val="0"/>
            </a:spcBef>
            <a:spcAft>
              <a:spcPct val="35000"/>
            </a:spcAft>
          </a:pPr>
          <a:endParaRPr lang="en-US" sz="1600" dirty="0"/>
        </a:p>
      </dgm:t>
    </dgm:pt>
    <dgm:pt modelId="{477A03C7-C026-46DC-888E-860DFA51208B}" type="parTrans" cxnId="{2A529121-E625-4508-89A6-C404DA03619F}">
      <dgm:prSet/>
      <dgm:spPr/>
      <dgm:t>
        <a:bodyPr/>
        <a:lstStyle/>
        <a:p>
          <a:endParaRPr lang="en-US"/>
        </a:p>
      </dgm:t>
    </dgm:pt>
    <dgm:pt modelId="{661E95B6-8E47-4194-9F03-702ADF490AD2}" type="sibTrans" cxnId="{2A529121-E625-4508-89A6-C404DA03619F}">
      <dgm:prSet/>
      <dgm:spPr/>
      <dgm:t>
        <a:bodyPr/>
        <a:lstStyle/>
        <a:p>
          <a:endParaRPr lang="en-US"/>
        </a:p>
      </dgm:t>
    </dgm:pt>
    <dgm:pt modelId="{F63B8CDC-BCDE-45D0-B05D-B1185C4EBBCB}" type="pres">
      <dgm:prSet presAssocID="{73696FC4-1D15-45FD-A2B8-DB6AA7CAE289}" presName="CompostProcess" presStyleCnt="0">
        <dgm:presLayoutVars>
          <dgm:dir/>
          <dgm:resizeHandles val="exact"/>
        </dgm:presLayoutVars>
      </dgm:prSet>
      <dgm:spPr/>
    </dgm:pt>
    <dgm:pt modelId="{B50A7555-7A87-4388-B069-B2A57ABC37F5}" type="pres">
      <dgm:prSet presAssocID="{73696FC4-1D15-45FD-A2B8-DB6AA7CAE289}" presName="arrow" presStyleLbl="bgShp" presStyleIdx="0" presStyleCnt="1"/>
      <dgm:spPr/>
    </dgm:pt>
    <dgm:pt modelId="{FD82A4AE-F073-445B-B308-E0285ADBD305}" type="pres">
      <dgm:prSet presAssocID="{73696FC4-1D15-45FD-A2B8-DB6AA7CAE289}" presName="linearProcess" presStyleCnt="0"/>
      <dgm:spPr/>
    </dgm:pt>
    <dgm:pt modelId="{E83D8AE3-D326-4F7B-BE59-D1B7FB6D10B6}" type="pres">
      <dgm:prSet presAssocID="{82291966-3D6C-4F33-B744-671086900079}" presName="textNode" presStyleLbl="node1" presStyleIdx="0" presStyleCnt="3">
        <dgm:presLayoutVars>
          <dgm:bulletEnabled val="1"/>
        </dgm:presLayoutVars>
      </dgm:prSet>
      <dgm:spPr/>
    </dgm:pt>
    <dgm:pt modelId="{F268EE59-5C41-40D6-B7A8-0ABB98E62D12}" type="pres">
      <dgm:prSet presAssocID="{85C5B6DB-314B-438C-BC60-09113749566B}" presName="sibTrans" presStyleCnt="0"/>
      <dgm:spPr/>
    </dgm:pt>
    <dgm:pt modelId="{D5D9BDFD-5D06-40E8-80B3-7F9CE2AC93B4}" type="pres">
      <dgm:prSet presAssocID="{9C3262DE-8A6D-4D5C-8985-B8D1AEB3B770}" presName="textNode" presStyleLbl="node1" presStyleIdx="1" presStyleCnt="3">
        <dgm:presLayoutVars>
          <dgm:bulletEnabled val="1"/>
        </dgm:presLayoutVars>
      </dgm:prSet>
      <dgm:spPr/>
    </dgm:pt>
    <dgm:pt modelId="{F6FD9F96-844D-44AC-8A96-C60F9C0DF070}" type="pres">
      <dgm:prSet presAssocID="{507E94E1-231E-4838-8A7C-4341411482B7}" presName="sibTrans" presStyleCnt="0"/>
      <dgm:spPr/>
    </dgm:pt>
    <dgm:pt modelId="{CE379C30-05D6-44DF-8F04-60CB246FBA4E}" type="pres">
      <dgm:prSet presAssocID="{6DBDF4E4-B9A2-4410-AB9C-D1A7CD14A85E}" presName="textNode" presStyleLbl="node1" presStyleIdx="2" presStyleCnt="3">
        <dgm:presLayoutVars>
          <dgm:bulletEnabled val="1"/>
        </dgm:presLayoutVars>
      </dgm:prSet>
      <dgm:spPr/>
    </dgm:pt>
  </dgm:ptLst>
  <dgm:cxnLst>
    <dgm:cxn modelId="{E323B803-B01C-4D75-9D5D-28F0C0243359}" type="presOf" srcId="{82291966-3D6C-4F33-B744-671086900079}" destId="{E83D8AE3-D326-4F7B-BE59-D1B7FB6D10B6}" srcOrd="0" destOrd="0" presId="urn:microsoft.com/office/officeart/2005/8/layout/hProcess9"/>
    <dgm:cxn modelId="{2A529121-E625-4508-89A6-C404DA03619F}" srcId="{73696FC4-1D15-45FD-A2B8-DB6AA7CAE289}" destId="{6DBDF4E4-B9A2-4410-AB9C-D1A7CD14A85E}" srcOrd="2" destOrd="0" parTransId="{477A03C7-C026-46DC-888E-860DFA51208B}" sibTransId="{661E95B6-8E47-4194-9F03-702ADF490AD2}"/>
    <dgm:cxn modelId="{8AD7077A-918B-4FBB-8006-5D89DE49171C}" srcId="{73696FC4-1D15-45FD-A2B8-DB6AA7CAE289}" destId="{9C3262DE-8A6D-4D5C-8985-B8D1AEB3B770}" srcOrd="1" destOrd="0" parTransId="{C1EACD5B-799C-41DE-8B4C-A059AEF6CBF0}" sibTransId="{507E94E1-231E-4838-8A7C-4341411482B7}"/>
    <dgm:cxn modelId="{5A61F990-F193-4104-A71E-29A917EE4BC6}" srcId="{73696FC4-1D15-45FD-A2B8-DB6AA7CAE289}" destId="{82291966-3D6C-4F33-B744-671086900079}" srcOrd="0" destOrd="0" parTransId="{14061C23-56CC-423B-B42C-4032E82863FD}" sibTransId="{85C5B6DB-314B-438C-BC60-09113749566B}"/>
    <dgm:cxn modelId="{0995ADA3-164C-4BDF-9976-BE49D1677100}" type="presOf" srcId="{6DBDF4E4-B9A2-4410-AB9C-D1A7CD14A85E}" destId="{CE379C30-05D6-44DF-8F04-60CB246FBA4E}" srcOrd="0" destOrd="0" presId="urn:microsoft.com/office/officeart/2005/8/layout/hProcess9"/>
    <dgm:cxn modelId="{6311B0B0-A384-46B3-9E70-D87958CAE9D2}" type="presOf" srcId="{9C3262DE-8A6D-4D5C-8985-B8D1AEB3B770}" destId="{D5D9BDFD-5D06-40E8-80B3-7F9CE2AC93B4}" srcOrd="0" destOrd="0" presId="urn:microsoft.com/office/officeart/2005/8/layout/hProcess9"/>
    <dgm:cxn modelId="{66098EB6-99BB-4864-BA5D-65EEF1C2CA97}" type="presOf" srcId="{73696FC4-1D15-45FD-A2B8-DB6AA7CAE289}" destId="{F63B8CDC-BCDE-45D0-B05D-B1185C4EBBCB}" srcOrd="0" destOrd="0" presId="urn:microsoft.com/office/officeart/2005/8/layout/hProcess9"/>
    <dgm:cxn modelId="{47C1C71E-1B30-4288-B9D7-DD3968FBF4AA}" type="presParOf" srcId="{F63B8CDC-BCDE-45D0-B05D-B1185C4EBBCB}" destId="{B50A7555-7A87-4388-B069-B2A57ABC37F5}" srcOrd="0" destOrd="0" presId="urn:microsoft.com/office/officeart/2005/8/layout/hProcess9"/>
    <dgm:cxn modelId="{DB8284F7-C440-44AB-B2DE-B43627B23427}" type="presParOf" srcId="{F63B8CDC-BCDE-45D0-B05D-B1185C4EBBCB}" destId="{FD82A4AE-F073-445B-B308-E0285ADBD305}" srcOrd="1" destOrd="0" presId="urn:microsoft.com/office/officeart/2005/8/layout/hProcess9"/>
    <dgm:cxn modelId="{64082FB1-D99D-4B17-8F1A-0ACE7F2CD1CD}" type="presParOf" srcId="{FD82A4AE-F073-445B-B308-E0285ADBD305}" destId="{E83D8AE3-D326-4F7B-BE59-D1B7FB6D10B6}" srcOrd="0" destOrd="0" presId="urn:microsoft.com/office/officeart/2005/8/layout/hProcess9"/>
    <dgm:cxn modelId="{029EAF34-E33E-41D0-ACB1-16656555D3E4}" type="presParOf" srcId="{FD82A4AE-F073-445B-B308-E0285ADBD305}" destId="{F268EE59-5C41-40D6-B7A8-0ABB98E62D12}" srcOrd="1" destOrd="0" presId="urn:microsoft.com/office/officeart/2005/8/layout/hProcess9"/>
    <dgm:cxn modelId="{14F1D0B7-1634-4CE6-B96C-A7C23BAAB45F}" type="presParOf" srcId="{FD82A4AE-F073-445B-B308-E0285ADBD305}" destId="{D5D9BDFD-5D06-40E8-80B3-7F9CE2AC93B4}" srcOrd="2" destOrd="0" presId="urn:microsoft.com/office/officeart/2005/8/layout/hProcess9"/>
    <dgm:cxn modelId="{879E786B-02EC-4915-A924-037A51B85400}" type="presParOf" srcId="{FD82A4AE-F073-445B-B308-E0285ADBD305}" destId="{F6FD9F96-844D-44AC-8A96-C60F9C0DF070}" srcOrd="3" destOrd="0" presId="urn:microsoft.com/office/officeart/2005/8/layout/hProcess9"/>
    <dgm:cxn modelId="{343CCEF7-DEAC-45DE-9614-96B670445A36}" type="presParOf" srcId="{FD82A4AE-F073-445B-B308-E0285ADBD305}" destId="{CE379C30-05D6-44DF-8F04-60CB246FBA4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1B6A88-7E4E-4EE2-9512-8B46985BD150}">
      <dsp:nvSpPr>
        <dsp:cNvPr id="0" name=""/>
        <dsp:cNvSpPr/>
      </dsp:nvSpPr>
      <dsp:spPr>
        <a:xfrm>
          <a:off x="1513980" y="0"/>
          <a:ext cx="5628875" cy="3518047"/>
        </a:xfrm>
        <a:prstGeom prst="swooshArrow">
          <a:avLst>
            <a:gd name="adj1" fmla="val 25000"/>
            <a:gd name="adj2" fmla="val 25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62912A33-657F-46E8-88D1-00BEE9C84285}">
      <dsp:nvSpPr>
        <dsp:cNvPr id="0" name=""/>
        <dsp:cNvSpPr/>
      </dsp:nvSpPr>
      <dsp:spPr>
        <a:xfrm>
          <a:off x="2822693" y="1917335"/>
          <a:ext cx="197010" cy="1970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1E3B16-22EB-42BE-8A65-AB00240A2BDF}">
      <dsp:nvSpPr>
        <dsp:cNvPr id="0" name=""/>
        <dsp:cNvSpPr/>
      </dsp:nvSpPr>
      <dsp:spPr>
        <a:xfrm>
          <a:off x="2942913" y="2179791"/>
          <a:ext cx="1829384" cy="1110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392" tIns="0" rIns="0" bIns="0" numCol="1" spcCol="1270" anchor="t" anchorCtr="0">
          <a:noAutofit/>
        </a:bodyPr>
        <a:lstStyle/>
        <a:p>
          <a:pPr marL="0" lvl="0" indent="0" algn="l" defTabSz="933450">
            <a:lnSpc>
              <a:spcPct val="90000"/>
            </a:lnSpc>
            <a:spcBef>
              <a:spcPct val="0"/>
            </a:spcBef>
            <a:spcAft>
              <a:spcPct val="35000"/>
            </a:spcAft>
            <a:buNone/>
          </a:pPr>
          <a:r>
            <a:rPr lang="tr-TR" sz="2100" kern="1200" dirty="0"/>
            <a:t>25.000.000TL</a:t>
          </a:r>
        </a:p>
        <a:p>
          <a:pPr marL="0" lvl="0" indent="0" algn="l" defTabSz="933450">
            <a:lnSpc>
              <a:spcPct val="90000"/>
            </a:lnSpc>
            <a:spcBef>
              <a:spcPct val="0"/>
            </a:spcBef>
            <a:spcAft>
              <a:spcPct val="35000"/>
            </a:spcAft>
            <a:buNone/>
          </a:pPr>
          <a:endParaRPr lang="tr-TR" sz="2100" kern="1200" dirty="0"/>
        </a:p>
      </dsp:txBody>
      <dsp:txXfrm>
        <a:off x="2942913" y="2179791"/>
        <a:ext cx="1829384" cy="1110250"/>
      </dsp:txXfrm>
    </dsp:sp>
    <dsp:sp modelId="{8C9EC01B-1BA4-4C3B-B226-1388E24B2CD8}">
      <dsp:nvSpPr>
        <dsp:cNvPr id="0" name=""/>
        <dsp:cNvSpPr/>
      </dsp:nvSpPr>
      <dsp:spPr>
        <a:xfrm>
          <a:off x="4638006" y="1020233"/>
          <a:ext cx="337732" cy="33773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2601EA-7F61-49D6-99CC-B66953FBEEEC}">
      <dsp:nvSpPr>
        <dsp:cNvPr id="0" name=""/>
        <dsp:cNvSpPr/>
      </dsp:nvSpPr>
      <dsp:spPr>
        <a:xfrm>
          <a:off x="4709146" y="1484363"/>
          <a:ext cx="1829384" cy="1716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57" tIns="0" rIns="0" bIns="0" numCol="1" spcCol="1270" anchor="t" anchorCtr="0">
          <a:noAutofit/>
        </a:bodyPr>
        <a:lstStyle/>
        <a:p>
          <a:pPr marL="0" lvl="0" indent="0" algn="l" defTabSz="933450">
            <a:lnSpc>
              <a:spcPct val="90000"/>
            </a:lnSpc>
            <a:spcBef>
              <a:spcPct val="0"/>
            </a:spcBef>
            <a:spcAft>
              <a:spcPct val="35000"/>
            </a:spcAft>
            <a:buNone/>
          </a:pPr>
          <a:r>
            <a:rPr lang="tr-TR" sz="2100" kern="1200" dirty="0"/>
            <a:t>125.000.000TL</a:t>
          </a:r>
        </a:p>
      </dsp:txBody>
      <dsp:txXfrm>
        <a:off x="4709146" y="1484363"/>
        <a:ext cx="1829384" cy="1716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193997-23ED-42C2-A2E3-F2E5F5E81AFE}">
      <dsp:nvSpPr>
        <dsp:cNvPr id="0" name=""/>
        <dsp:cNvSpPr/>
      </dsp:nvSpPr>
      <dsp:spPr>
        <a:xfrm rot="16200000">
          <a:off x="-1071911" y="1073055"/>
          <a:ext cx="5120813" cy="29747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0" tIns="0" rIns="233877" bIns="0" numCol="1" spcCol="1270" anchor="t" anchorCtr="0">
          <a:noAutofit/>
        </a:bodyPr>
        <a:lstStyle/>
        <a:p>
          <a:pPr marL="0" lvl="0" indent="0" algn="l" defTabSz="1644650">
            <a:lnSpc>
              <a:spcPct val="90000"/>
            </a:lnSpc>
            <a:spcBef>
              <a:spcPct val="0"/>
            </a:spcBef>
            <a:spcAft>
              <a:spcPct val="35000"/>
            </a:spcAft>
            <a:buNone/>
          </a:pPr>
          <a:r>
            <a:rPr lang="tr-TR" sz="3700" kern="1200" dirty="0"/>
            <a:t>Risk Yönetimi</a:t>
          </a:r>
        </a:p>
        <a:p>
          <a:pPr marL="285750" lvl="1" indent="-285750" algn="l" defTabSz="1289050">
            <a:lnSpc>
              <a:spcPct val="90000"/>
            </a:lnSpc>
            <a:spcBef>
              <a:spcPct val="0"/>
            </a:spcBef>
            <a:spcAft>
              <a:spcPct val="15000"/>
            </a:spcAft>
            <a:buChar char="•"/>
          </a:pPr>
          <a:r>
            <a:rPr lang="tr-TR" sz="2900" kern="1200" dirty="0"/>
            <a:t>Risk Analizi</a:t>
          </a:r>
        </a:p>
        <a:p>
          <a:pPr marL="285750" lvl="1" indent="-285750" algn="l" defTabSz="1289050">
            <a:lnSpc>
              <a:spcPct val="90000"/>
            </a:lnSpc>
            <a:spcBef>
              <a:spcPct val="0"/>
            </a:spcBef>
            <a:spcAft>
              <a:spcPct val="15000"/>
            </a:spcAft>
            <a:buChar char="•"/>
          </a:pPr>
          <a:r>
            <a:rPr lang="tr-TR" sz="2900" kern="1200" dirty="0"/>
            <a:t>Kredi Limit Tahsis</a:t>
          </a:r>
        </a:p>
        <a:p>
          <a:pPr marL="285750" lvl="1" indent="-285750" algn="l" defTabSz="1289050">
            <a:lnSpc>
              <a:spcPct val="90000"/>
            </a:lnSpc>
            <a:spcBef>
              <a:spcPct val="0"/>
            </a:spcBef>
            <a:spcAft>
              <a:spcPct val="15000"/>
            </a:spcAft>
            <a:buChar char="•"/>
          </a:pPr>
          <a:r>
            <a:rPr lang="tr-TR" sz="2900" kern="1200" dirty="0"/>
            <a:t>İzleme</a:t>
          </a:r>
        </a:p>
      </dsp:txBody>
      <dsp:txXfrm rot="5400000">
        <a:off x="1144" y="1024163"/>
        <a:ext cx="2974702" cy="3072487"/>
      </dsp:txXfrm>
    </dsp:sp>
    <dsp:sp modelId="{EAB9F650-5BDE-444F-B3A6-BD8DC577AD9C}">
      <dsp:nvSpPr>
        <dsp:cNvPr id="0" name=""/>
        <dsp:cNvSpPr/>
      </dsp:nvSpPr>
      <dsp:spPr>
        <a:xfrm rot="16200000">
          <a:off x="2125893" y="1073055"/>
          <a:ext cx="5120813" cy="29747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0" tIns="0" rIns="233877" bIns="0" numCol="1" spcCol="1270" anchor="t" anchorCtr="0">
          <a:noAutofit/>
        </a:bodyPr>
        <a:lstStyle/>
        <a:p>
          <a:pPr marL="0" lvl="0" indent="0" algn="l" defTabSz="1644650">
            <a:lnSpc>
              <a:spcPct val="90000"/>
            </a:lnSpc>
            <a:spcBef>
              <a:spcPct val="0"/>
            </a:spcBef>
            <a:spcAft>
              <a:spcPct val="35000"/>
            </a:spcAft>
            <a:buNone/>
          </a:pPr>
          <a:r>
            <a:rPr lang="tr-TR" sz="3700" kern="1200" dirty="0"/>
            <a:t>Tahsilat</a:t>
          </a:r>
        </a:p>
        <a:p>
          <a:pPr marL="285750" lvl="1" indent="-285750" algn="l" defTabSz="1289050">
            <a:lnSpc>
              <a:spcPct val="90000"/>
            </a:lnSpc>
            <a:spcBef>
              <a:spcPct val="0"/>
            </a:spcBef>
            <a:spcAft>
              <a:spcPct val="15000"/>
            </a:spcAft>
            <a:buChar char="•"/>
          </a:pPr>
          <a:r>
            <a:rPr lang="tr-TR" sz="2900" kern="1200" dirty="0"/>
            <a:t>Sulh</a:t>
          </a:r>
        </a:p>
        <a:p>
          <a:pPr marL="285750" lvl="1" indent="-285750" algn="l" defTabSz="1289050">
            <a:lnSpc>
              <a:spcPct val="90000"/>
            </a:lnSpc>
            <a:spcBef>
              <a:spcPct val="0"/>
            </a:spcBef>
            <a:spcAft>
              <a:spcPct val="15000"/>
            </a:spcAft>
            <a:buChar char="•"/>
          </a:pPr>
          <a:r>
            <a:rPr lang="tr-TR" sz="2900" kern="1200" dirty="0"/>
            <a:t>Arabuluculuk</a:t>
          </a:r>
        </a:p>
        <a:p>
          <a:pPr marL="285750" lvl="1" indent="-285750" algn="l" defTabSz="1289050">
            <a:lnSpc>
              <a:spcPct val="90000"/>
            </a:lnSpc>
            <a:spcBef>
              <a:spcPct val="0"/>
            </a:spcBef>
            <a:spcAft>
              <a:spcPct val="15000"/>
            </a:spcAft>
            <a:buChar char="•"/>
          </a:pPr>
          <a:r>
            <a:rPr lang="tr-TR" sz="2900" kern="1200" dirty="0"/>
            <a:t>Hukuki İşlem</a:t>
          </a:r>
        </a:p>
      </dsp:txBody>
      <dsp:txXfrm rot="5400000">
        <a:off x="3198948" y="1024163"/>
        <a:ext cx="2974702" cy="3072487"/>
      </dsp:txXfrm>
    </dsp:sp>
    <dsp:sp modelId="{3389E56B-D8E8-477D-9F14-C8303F72979F}">
      <dsp:nvSpPr>
        <dsp:cNvPr id="0" name=""/>
        <dsp:cNvSpPr/>
      </dsp:nvSpPr>
      <dsp:spPr>
        <a:xfrm rot="16200000">
          <a:off x="5323698" y="1073055"/>
          <a:ext cx="5120813" cy="29747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0" tIns="0" rIns="233877" bIns="0" numCol="1" spcCol="1270" anchor="t" anchorCtr="0">
          <a:noAutofit/>
        </a:bodyPr>
        <a:lstStyle/>
        <a:p>
          <a:pPr marL="0" lvl="0" indent="0" algn="l" defTabSz="1644650">
            <a:lnSpc>
              <a:spcPct val="90000"/>
            </a:lnSpc>
            <a:spcBef>
              <a:spcPct val="0"/>
            </a:spcBef>
            <a:spcAft>
              <a:spcPct val="35000"/>
            </a:spcAft>
            <a:buNone/>
          </a:pPr>
          <a:r>
            <a:rPr lang="tr-TR" sz="3700" kern="1200" dirty="0"/>
            <a:t>Tazminat</a:t>
          </a:r>
        </a:p>
        <a:p>
          <a:pPr marL="285750" lvl="1" indent="-285750" algn="l" defTabSz="1289050">
            <a:lnSpc>
              <a:spcPct val="90000"/>
            </a:lnSpc>
            <a:spcBef>
              <a:spcPct val="0"/>
            </a:spcBef>
            <a:spcAft>
              <a:spcPct val="15000"/>
            </a:spcAft>
            <a:buChar char="•"/>
          </a:pPr>
          <a:r>
            <a:rPr lang="tr-TR" sz="2900" kern="1200" dirty="0"/>
            <a:t>Ödeme</a:t>
          </a:r>
        </a:p>
        <a:p>
          <a:pPr marL="285750" lvl="1" indent="-285750" algn="l" defTabSz="1289050">
            <a:lnSpc>
              <a:spcPct val="90000"/>
            </a:lnSpc>
            <a:spcBef>
              <a:spcPct val="0"/>
            </a:spcBef>
            <a:spcAft>
              <a:spcPct val="15000"/>
            </a:spcAft>
            <a:buChar char="•"/>
          </a:pPr>
          <a:r>
            <a:rPr lang="tr-TR" sz="2900" kern="1200" dirty="0"/>
            <a:t>Hukuki İşlem</a:t>
          </a:r>
        </a:p>
      </dsp:txBody>
      <dsp:txXfrm rot="5400000">
        <a:off x="6396753" y="1024163"/>
        <a:ext cx="2974702" cy="30724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A7555-7A87-4388-B069-B2A57ABC37F5}">
      <dsp:nvSpPr>
        <dsp:cNvPr id="0" name=""/>
        <dsp:cNvSpPr/>
      </dsp:nvSpPr>
      <dsp:spPr>
        <a:xfrm>
          <a:off x="663046" y="0"/>
          <a:ext cx="7514526" cy="395138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3D8AE3-D326-4F7B-BE59-D1B7FB6D10B6}">
      <dsp:nvSpPr>
        <dsp:cNvPr id="0" name=""/>
        <dsp:cNvSpPr/>
      </dsp:nvSpPr>
      <dsp:spPr>
        <a:xfrm>
          <a:off x="4578" y="1185415"/>
          <a:ext cx="2720791" cy="15805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72000" rIns="91440" bIns="91440" numCol="1" spcCol="1270" anchor="t" anchorCtr="1">
          <a:noAutofit/>
        </a:bodyPr>
        <a:lstStyle/>
        <a:p>
          <a:pPr marL="0" lvl="0" indent="0" algn="ctr" defTabSz="1066800">
            <a:lnSpc>
              <a:spcPct val="90000"/>
            </a:lnSpc>
            <a:spcBef>
              <a:spcPct val="0"/>
            </a:spcBef>
            <a:spcAft>
              <a:spcPct val="35000"/>
            </a:spcAft>
            <a:buNone/>
          </a:pPr>
          <a:r>
            <a:rPr lang="tr-TR" sz="2400" b="1" u="sng" kern="1200" dirty="0">
              <a:solidFill>
                <a:schemeClr val="bg1"/>
              </a:solidFill>
            </a:rPr>
            <a:t>Başvuru</a:t>
          </a:r>
        </a:p>
        <a:p>
          <a:pPr marL="0" lvl="0" indent="0" algn="ctr" defTabSz="1066800">
            <a:lnSpc>
              <a:spcPct val="90000"/>
            </a:lnSpc>
            <a:spcBef>
              <a:spcPct val="0"/>
            </a:spcBef>
            <a:spcAft>
              <a:spcPct val="35000"/>
            </a:spcAft>
            <a:buNone/>
          </a:pPr>
          <a:r>
            <a:rPr lang="tr-TR" sz="1600" kern="1200" dirty="0"/>
            <a:t>Başvuru formu doldurulur ve sigorta şirketi eliyle başvuru Merkez’e iletilir.</a:t>
          </a:r>
          <a:endParaRPr lang="tr-TR" sz="1300" kern="1200" dirty="0"/>
        </a:p>
        <a:p>
          <a:pPr marL="0" lvl="0" indent="0" algn="ctr" defTabSz="1066800">
            <a:lnSpc>
              <a:spcPct val="90000"/>
            </a:lnSpc>
            <a:spcBef>
              <a:spcPct val="0"/>
            </a:spcBef>
            <a:spcAft>
              <a:spcPct val="35000"/>
            </a:spcAft>
            <a:buNone/>
          </a:pPr>
          <a:endParaRPr lang="en-US" sz="1300" kern="1200" dirty="0"/>
        </a:p>
      </dsp:txBody>
      <dsp:txXfrm>
        <a:off x="81734" y="1262571"/>
        <a:ext cx="2566479" cy="1426242"/>
      </dsp:txXfrm>
    </dsp:sp>
    <dsp:sp modelId="{D5D9BDFD-5D06-40E8-80B3-7F9CE2AC93B4}">
      <dsp:nvSpPr>
        <dsp:cNvPr id="0" name=""/>
        <dsp:cNvSpPr/>
      </dsp:nvSpPr>
      <dsp:spPr>
        <a:xfrm>
          <a:off x="3059913" y="1185415"/>
          <a:ext cx="2720791" cy="15805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1">
          <a:noAutofit/>
        </a:bodyPr>
        <a:lstStyle/>
        <a:p>
          <a:pPr marL="0" lvl="0" indent="0" algn="ctr" defTabSz="1066800">
            <a:lnSpc>
              <a:spcPct val="90000"/>
            </a:lnSpc>
            <a:spcBef>
              <a:spcPct val="0"/>
            </a:spcBef>
            <a:spcAft>
              <a:spcPct val="35000"/>
            </a:spcAft>
            <a:buNone/>
          </a:pPr>
          <a:r>
            <a:rPr lang="tr-TR" sz="2400" b="1" u="sng" kern="1200" dirty="0"/>
            <a:t>Teklif</a:t>
          </a:r>
        </a:p>
        <a:p>
          <a:pPr marL="0" lvl="0" indent="0" algn="ctr" defTabSz="1066800">
            <a:lnSpc>
              <a:spcPct val="90000"/>
            </a:lnSpc>
            <a:spcBef>
              <a:spcPct val="0"/>
            </a:spcBef>
            <a:spcAft>
              <a:spcPct val="35000"/>
            </a:spcAft>
            <a:buNone/>
          </a:pPr>
          <a:r>
            <a:rPr lang="tr-TR" sz="1600" b="0" u="none" kern="1200" dirty="0"/>
            <a:t>Fiyatlama ve kredi limit çalışmasının sonucu 24 saat içerisinde sunulur.</a:t>
          </a:r>
          <a:endParaRPr lang="en-US" sz="1600" kern="1200" dirty="0"/>
        </a:p>
      </dsp:txBody>
      <dsp:txXfrm>
        <a:off x="3137069" y="1262571"/>
        <a:ext cx="2566479" cy="1426242"/>
      </dsp:txXfrm>
    </dsp:sp>
    <dsp:sp modelId="{CE379C30-05D6-44DF-8F04-60CB246FBA4E}">
      <dsp:nvSpPr>
        <dsp:cNvPr id="0" name=""/>
        <dsp:cNvSpPr/>
      </dsp:nvSpPr>
      <dsp:spPr>
        <a:xfrm>
          <a:off x="6115249" y="1185415"/>
          <a:ext cx="2720791" cy="15805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1">
          <a:noAutofit/>
        </a:bodyPr>
        <a:lstStyle/>
        <a:p>
          <a:pPr lvl="0" algn="ctr" defTabSz="1066800">
            <a:lnSpc>
              <a:spcPct val="90000"/>
            </a:lnSpc>
            <a:spcBef>
              <a:spcPct val="0"/>
            </a:spcBef>
            <a:spcAft>
              <a:spcPct val="35000"/>
            </a:spcAft>
            <a:buNone/>
          </a:pPr>
          <a:r>
            <a:rPr lang="tr-TR" sz="2400" b="1" u="sng" kern="1200" dirty="0"/>
            <a:t>Poliçe</a:t>
          </a:r>
        </a:p>
        <a:p>
          <a:pPr marL="0" marR="0" lvl="0" indent="0" algn="ctr" defTabSz="914400" eaLnBrk="1" fontAlgn="auto" latinLnBrk="0" hangingPunct="1">
            <a:lnSpc>
              <a:spcPct val="100000"/>
            </a:lnSpc>
            <a:spcBef>
              <a:spcPct val="0"/>
            </a:spcBef>
            <a:spcAft>
              <a:spcPts val="0"/>
            </a:spcAft>
            <a:buClrTx/>
            <a:buSzTx/>
            <a:buFontTx/>
            <a:buNone/>
            <a:tabLst/>
            <a:defRPr/>
          </a:pPr>
          <a:r>
            <a:rPr lang="tr-TR" sz="1600" kern="1200" dirty="0"/>
            <a:t>Verilecek bir onay ile poliçe düzenlenir ve </a:t>
          </a:r>
          <a:r>
            <a:rPr lang="tr-TR" sz="1600" b="0" u="none" kern="1200" dirty="0"/>
            <a:t>basım işlemi gerçekleştirilir.</a:t>
          </a:r>
          <a:endParaRPr lang="en-US" sz="1600" b="0" u="none" kern="1200" dirty="0"/>
        </a:p>
        <a:p>
          <a:pPr lvl="0" algn="ctr" defTabSz="1066800">
            <a:lnSpc>
              <a:spcPct val="90000"/>
            </a:lnSpc>
            <a:spcBef>
              <a:spcPct val="0"/>
            </a:spcBef>
            <a:spcAft>
              <a:spcPct val="35000"/>
            </a:spcAft>
            <a:buNone/>
          </a:pPr>
          <a:endParaRPr lang="en-US" sz="1600" kern="1200" dirty="0"/>
        </a:p>
      </dsp:txBody>
      <dsp:txXfrm>
        <a:off x="6192405" y="1262571"/>
        <a:ext cx="2566479" cy="142624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23F0A8-7C22-4BED-ACA9-A6D0547A507E}" type="datetimeFigureOut">
              <a:rPr lang="tr-TR" smtClean="0"/>
              <a:t>20.11.2019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5392A8-7385-4DD9-8444-7F8005B6B211}" type="slidenum">
              <a:rPr lang="tr-TR" smtClean="0"/>
              <a:t>‹#›</a:t>
            </a:fld>
            <a:endParaRPr lang="tr-TR"/>
          </a:p>
        </p:txBody>
      </p:sp>
    </p:spTree>
    <p:extLst>
      <p:ext uri="{BB962C8B-B14F-4D97-AF65-F5344CB8AC3E}">
        <p14:creationId xmlns:p14="http://schemas.microsoft.com/office/powerpoint/2010/main" val="3948221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D018802-1190-437A-BE10-D48053E162A3}" type="slidenum">
              <a:rPr lang="tr-TR" smtClean="0"/>
              <a:t>1</a:t>
            </a:fld>
            <a:endParaRPr lang="tr-TR"/>
          </a:p>
        </p:txBody>
      </p:sp>
    </p:spTree>
    <p:extLst>
      <p:ext uri="{BB962C8B-B14F-4D97-AF65-F5344CB8AC3E}">
        <p14:creationId xmlns:p14="http://schemas.microsoft.com/office/powerpoint/2010/main" val="863128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9BDAD64A-1947-487E-B334-76EFF90B37EC}"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3199866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BDAD64A-1947-487E-B334-76EFF90B37EC}"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948690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BDAD64A-1947-487E-B334-76EFF90B37EC}"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2665697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ft bottom image">
    <p:spTree>
      <p:nvGrpSpPr>
        <p:cNvPr id="1" name=""/>
        <p:cNvGrpSpPr/>
        <p:nvPr/>
      </p:nvGrpSpPr>
      <p:grpSpPr>
        <a:xfrm>
          <a:off x="0" y="0"/>
          <a:ext cx="0" cy="0"/>
          <a:chOff x="0" y="0"/>
          <a:chExt cx="0" cy="0"/>
        </a:xfrm>
      </p:grpSpPr>
      <p:sp>
        <p:nvSpPr>
          <p:cNvPr id="2" name="Title 1"/>
          <p:cNvSpPr>
            <a:spLocks noGrp="1"/>
          </p:cNvSpPr>
          <p:nvPr>
            <p:ph type="title"/>
          </p:nvPr>
        </p:nvSpPr>
        <p:spPr>
          <a:xfrm>
            <a:off x="335360" y="274638"/>
            <a:ext cx="11425269" cy="490066"/>
          </a:xfrm>
        </p:spPr>
        <p:txBody>
          <a:bodyPr/>
          <a:lstStyle>
            <a:lvl1pPr>
              <a:defRPr>
                <a:solidFill>
                  <a:schemeClr val="accent2"/>
                </a:solidFill>
              </a:defRPr>
            </a:lvl1pPr>
          </a:lstStyle>
          <a:p>
            <a:r>
              <a:rPr lang="en-US" dirty="0"/>
              <a:t>Click to edit Master title style</a:t>
            </a:r>
            <a:endParaRPr lang="en-GB" dirty="0"/>
          </a:p>
        </p:txBody>
      </p:sp>
      <p:sp>
        <p:nvSpPr>
          <p:cNvPr id="10" name="Text Placeholder 9"/>
          <p:cNvSpPr>
            <a:spLocks noGrp="1"/>
          </p:cNvSpPr>
          <p:nvPr>
            <p:ph type="body" sz="quarter" idx="13"/>
          </p:nvPr>
        </p:nvSpPr>
        <p:spPr>
          <a:xfrm>
            <a:off x="335361" y="972003"/>
            <a:ext cx="11423651" cy="2398581"/>
          </a:xfrm>
        </p:spPr>
        <p:txBody>
          <a:bodyPr/>
          <a:lstStyle>
            <a:lvl1pPr>
              <a:lnSpc>
                <a:spcPct val="150000"/>
              </a:lnSpc>
              <a:buClr>
                <a:schemeClr val="accent1"/>
              </a:buClr>
              <a:defRPr sz="1200"/>
            </a:lvl1pPr>
            <a:lvl2pPr>
              <a:lnSpc>
                <a:spcPct val="150000"/>
              </a:lnSpc>
              <a:buClr>
                <a:schemeClr val="accent3"/>
              </a:buClr>
              <a:defRPr sz="1200"/>
            </a:lvl2pPr>
            <a:lvl3pPr>
              <a:lnSpc>
                <a:spcPct val="150000"/>
              </a:lnSpc>
              <a:buClr>
                <a:schemeClr val="accent3"/>
              </a:buClr>
              <a:defRPr sz="1200"/>
            </a:lvl3pPr>
            <a:lvl4pPr>
              <a:lnSpc>
                <a:spcPct val="150000"/>
              </a:lnSpc>
              <a:buClr>
                <a:schemeClr val="accent3"/>
              </a:buClr>
              <a:defRPr sz="1200"/>
            </a:lvl4pPr>
            <a:lvl5pPr>
              <a:lnSpc>
                <a:spcPct val="150000"/>
              </a:lnSpc>
              <a:buClr>
                <a:schemeClr val="accent3"/>
              </a:buCl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1" name="Picture 2" descr="C:\Users\nlvgil1\AppData\Local\Microsoft\Windows\Temporary Internet Files\Content.Outlook\TH95SUOD\dynamic line GCO (2).PNG"/>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60000"/>
            <a:ext cx="12192000" cy="216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9"/>
          <p:cNvSpPr>
            <a:spLocks noGrp="1"/>
          </p:cNvSpPr>
          <p:nvPr>
            <p:ph type="body" sz="quarter" idx="14"/>
          </p:nvPr>
        </p:nvSpPr>
        <p:spPr>
          <a:xfrm>
            <a:off x="6970981" y="3377676"/>
            <a:ext cx="4798915" cy="2830652"/>
          </a:xfrm>
        </p:spPr>
        <p:txBody>
          <a:bodyPr/>
          <a:lstStyle>
            <a:lvl1pPr>
              <a:lnSpc>
                <a:spcPct val="150000"/>
              </a:lnSpc>
              <a:buClr>
                <a:schemeClr val="accent1"/>
              </a:buClr>
              <a:defRPr sz="1200"/>
            </a:lvl1pPr>
            <a:lvl2pPr>
              <a:lnSpc>
                <a:spcPct val="150000"/>
              </a:lnSpc>
              <a:buClr>
                <a:schemeClr val="accent3"/>
              </a:buClr>
              <a:defRPr sz="1200"/>
            </a:lvl2pPr>
            <a:lvl3pPr>
              <a:lnSpc>
                <a:spcPct val="150000"/>
              </a:lnSpc>
              <a:buClr>
                <a:schemeClr val="accent3"/>
              </a:buClr>
              <a:defRPr sz="1200"/>
            </a:lvl3pPr>
            <a:lvl4pPr>
              <a:lnSpc>
                <a:spcPct val="150000"/>
              </a:lnSpc>
              <a:buClr>
                <a:schemeClr val="accent3"/>
              </a:buClr>
              <a:defRPr sz="1200"/>
            </a:lvl4pPr>
            <a:lvl5pPr>
              <a:lnSpc>
                <a:spcPct val="150000"/>
              </a:lnSpc>
              <a:buClr>
                <a:schemeClr val="accent3"/>
              </a:buCl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Slide Number Placeholder 5"/>
          <p:cNvSpPr>
            <a:spLocks noGrp="1"/>
          </p:cNvSpPr>
          <p:nvPr>
            <p:ph type="sldNum" sz="quarter" idx="4"/>
          </p:nvPr>
        </p:nvSpPr>
        <p:spPr>
          <a:xfrm>
            <a:off x="11495248" y="6458464"/>
            <a:ext cx="432000" cy="144000"/>
          </a:xfrm>
          <a:prstGeom prst="rect">
            <a:avLst/>
          </a:prstGeom>
        </p:spPr>
        <p:txBody>
          <a:bodyPr vert="horz" lIns="0" tIns="0" rIns="0" bIns="0" rtlCol="0" anchor="ctr"/>
          <a:lstStyle>
            <a:lvl1pPr algn="r">
              <a:defRPr sz="600">
                <a:solidFill>
                  <a:schemeClr val="accent3"/>
                </a:solidFill>
              </a:defRPr>
            </a:lvl1pPr>
          </a:lstStyle>
          <a:p>
            <a:fld id="{9AEFD468-13DB-4482-BA06-D549E20FEF9C}" type="slidenum">
              <a:rPr lang="en-GB" smtClean="0"/>
              <a:pPr/>
              <a:t>‹#›</a:t>
            </a:fld>
            <a:endParaRPr lang="en-GB" dirty="0"/>
          </a:p>
        </p:txBody>
      </p:sp>
      <p:sp>
        <p:nvSpPr>
          <p:cNvPr id="14" name="Footer Placeholder 4"/>
          <p:cNvSpPr>
            <a:spLocks noGrp="1"/>
          </p:cNvSpPr>
          <p:nvPr>
            <p:ph type="ftr" sz="quarter" idx="11"/>
          </p:nvPr>
        </p:nvSpPr>
        <p:spPr>
          <a:xfrm>
            <a:off x="1697761" y="6458466"/>
            <a:ext cx="9677355" cy="144001"/>
          </a:xfrm>
        </p:spPr>
        <p:txBody>
          <a:bodyPr lIns="0" tIns="0" rIns="0" bIns="0"/>
          <a:lstStyle>
            <a:lvl1pPr algn="r">
              <a:defRPr sz="600">
                <a:solidFill>
                  <a:schemeClr val="accent3"/>
                </a:solidFill>
                <a:latin typeface="Arial" panose="020B0604020202020204" pitchFamily="34" charset="0"/>
                <a:cs typeface="Arial" panose="020B0604020202020204" pitchFamily="34" charset="0"/>
              </a:defRPr>
            </a:lvl1pPr>
          </a:lstStyle>
          <a:p>
            <a:r>
              <a:rPr lang="en-US"/>
              <a:t>Document Title - Name - Function - Business Unit  DD/MM/YYYY</a:t>
            </a:r>
            <a:endParaRPr lang="en-GB" dirty="0"/>
          </a:p>
        </p:txBody>
      </p:sp>
      <p:sp>
        <p:nvSpPr>
          <p:cNvPr id="4" name="Date Placeholder 3"/>
          <p:cNvSpPr>
            <a:spLocks noGrp="1"/>
          </p:cNvSpPr>
          <p:nvPr>
            <p:ph type="dt" sz="half" idx="15"/>
          </p:nvPr>
        </p:nvSpPr>
        <p:spPr/>
        <p:txBody>
          <a:bodyPr/>
          <a:lstStyle/>
          <a:p>
            <a:endParaRPr lang="en-GB" dirty="0"/>
          </a:p>
        </p:txBody>
      </p:sp>
    </p:spTree>
    <p:extLst>
      <p:ext uri="{BB962C8B-B14F-4D97-AF65-F5344CB8AC3E}">
        <p14:creationId xmlns:p14="http://schemas.microsoft.com/office/powerpoint/2010/main" val="1332863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BDAD64A-1947-487E-B334-76EFF90B37EC}"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337964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9BDAD64A-1947-487E-B334-76EFF90B37EC}"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199712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9BDAD64A-1947-487E-B334-76EFF90B37EC}"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140074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9BDAD64A-1947-487E-B334-76EFF90B37EC}"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116431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9BDAD64A-1947-487E-B334-76EFF90B37EC}"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342546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BDAD64A-1947-487E-B334-76EFF90B37EC}"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187134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9BDAD64A-1947-487E-B334-76EFF90B37EC}"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201954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9BDAD64A-1947-487E-B334-76EFF90B37EC}"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E85BDC-91B5-4295-B8F1-69D3338F80FF}" type="slidenum">
              <a:rPr lang="tr-TR" smtClean="0"/>
              <a:t>‹#›</a:t>
            </a:fld>
            <a:endParaRPr lang="tr-TR"/>
          </a:p>
        </p:txBody>
      </p:sp>
    </p:spTree>
    <p:extLst>
      <p:ext uri="{BB962C8B-B14F-4D97-AF65-F5344CB8AC3E}">
        <p14:creationId xmlns:p14="http://schemas.microsoft.com/office/powerpoint/2010/main" val="1432357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AD64A-1947-487E-B334-76EFF90B37EC}"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85BDC-91B5-4295-B8F1-69D3338F80FF}" type="slidenum">
              <a:rPr lang="tr-TR" smtClean="0"/>
              <a:t>‹#›</a:t>
            </a:fld>
            <a:endParaRPr lang="tr-TR"/>
          </a:p>
        </p:txBody>
      </p:sp>
      <p:pic>
        <p:nvPicPr>
          <p:cNvPr id="7" name="Resim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81000" y="6056806"/>
            <a:ext cx="1684375" cy="599087"/>
          </a:xfrm>
          <a:prstGeom prst="rect">
            <a:avLst/>
          </a:prstGeom>
        </p:spPr>
      </p:pic>
    </p:spTree>
    <p:extLst>
      <p:ext uri="{BB962C8B-B14F-4D97-AF65-F5344CB8AC3E}">
        <p14:creationId xmlns:p14="http://schemas.microsoft.com/office/powerpoint/2010/main" val="409120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lacaksigortasi.com.tr/" TargetMode="External"/><Relationship Id="rId2" Type="http://schemas.openxmlformats.org/officeDocument/2006/relationships/hyperlink" Target="http://www.alacaksigortasi.gov.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a:cxnSpLocks noChangeShapeType="1"/>
          </p:cNvCxnSpPr>
          <p:nvPr/>
        </p:nvCxnSpPr>
        <p:spPr bwMode="auto">
          <a:xfrm>
            <a:off x="2267990" y="5477315"/>
            <a:ext cx="7656016" cy="868"/>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 name="Rectangle 8"/>
          <p:cNvSpPr>
            <a:spLocks noChangeArrowheads="1"/>
          </p:cNvSpPr>
          <p:nvPr/>
        </p:nvSpPr>
        <p:spPr bwMode="auto">
          <a:xfrm>
            <a:off x="1962984" y="2947229"/>
            <a:ext cx="8266029" cy="2123658"/>
          </a:xfrm>
          <a:prstGeom prst="rect">
            <a:avLst/>
          </a:prstGeom>
          <a:solidFill>
            <a:srgbClr val="134156"/>
          </a:solidFill>
          <a:ln>
            <a:noFill/>
          </a:ln>
          <a:effectLst>
            <a:outerShdw blurRad="50800" dist="38100" dir="2700000" algn="tl" rotWithShape="0">
              <a:srgbClr val="808080">
                <a:alpha val="39998"/>
              </a:srgbClr>
            </a:outerShdw>
          </a:effec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a:r>
              <a:rPr lang="tr-TR" sz="4400" b="1" dirty="0">
                <a:solidFill>
                  <a:schemeClr val="bg1"/>
                </a:solidFill>
                <a:latin typeface="Segoe UI" panose="020B0502040204020203" pitchFamily="34" charset="0"/>
                <a:ea typeface="Segoe UI" panose="020B0502040204020203" pitchFamily="34" charset="0"/>
                <a:cs typeface="Segoe UI" panose="020B0502040204020203" pitchFamily="34" charset="0"/>
              </a:rPr>
              <a:t>KOBİ’lere Yönelik Devlet Destekli Ticari Alacak Sigortası Bilgilendirme Toplantısı</a:t>
            </a:r>
            <a:endParaRPr lang="tr-TR" sz="115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13314" name="Rectangle 15"/>
          <p:cNvSpPr>
            <a:spLocks noChangeArrowheads="1"/>
          </p:cNvSpPr>
          <p:nvPr/>
        </p:nvSpPr>
        <p:spPr bwMode="auto">
          <a:xfrm>
            <a:off x="3381154" y="5864459"/>
            <a:ext cx="5239630" cy="584775"/>
          </a:xfrm>
          <a:prstGeom prst="rect">
            <a:avLst/>
          </a:prstGeom>
          <a:solidFill>
            <a:srgbClr val="134156"/>
          </a:solidFill>
          <a:ln>
            <a:noFill/>
          </a:ln>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tr-TR" altLang="tr-TR" sz="3200" b="1" dirty="0">
                <a:solidFill>
                  <a:prstClr val="white"/>
                </a:solidFill>
                <a:latin typeface="Segoe UI" panose="020B0502040204020203" pitchFamily="34" charset="0"/>
                <a:ea typeface="Segoe UI" panose="020B0502040204020203" pitchFamily="34" charset="0"/>
                <a:cs typeface="Segoe UI" panose="020B0502040204020203" pitchFamily="34" charset="0"/>
              </a:rPr>
              <a:t>20 KASIM 2019</a:t>
            </a:r>
            <a:endParaRPr lang="en-US" altLang="tr-TR" sz="3200" b="1" dirty="0">
              <a:solidFill>
                <a:prstClr val="white"/>
              </a:solidFill>
              <a:latin typeface="Segoe UI" panose="020B0502040204020203" pitchFamily="34" charset="0"/>
              <a:ea typeface="Segoe UI" panose="020B0502040204020203" pitchFamily="34" charset="0"/>
              <a:cs typeface="Segoe UI" panose="020B0502040204020203" pitchFamily="34" charset="0"/>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6909" y="470321"/>
            <a:ext cx="3038176" cy="1885815"/>
          </a:xfrm>
          <a:prstGeom prst="rect">
            <a:avLst/>
          </a:prstGeom>
        </p:spPr>
      </p:pic>
    </p:spTree>
    <p:extLst>
      <p:ext uri="{BB962C8B-B14F-4D97-AF65-F5344CB8AC3E}">
        <p14:creationId xmlns:p14="http://schemas.microsoft.com/office/powerpoint/2010/main" val="124171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1044"/>
            <a:ext cx="10515600" cy="5126267"/>
          </a:xfrm>
        </p:spPr>
        <p:txBody>
          <a:bodyPr>
            <a:normAutofit/>
          </a:bodyPr>
          <a:lstStyle/>
          <a:p>
            <a:r>
              <a:rPr lang="tr-TR" sz="2400" dirty="0"/>
              <a:t>Hem mevcutta çalıştığınız hem de poliçe dönemi içerisinde yeni çalışmaya başlayacağınız alıcılarınızın analizini yaparak risklerini ölçüyoruz. Bu ölçümleme sonucunda alıcılarınıza her birine “1 (en düşük riskli)” ile “6 (en yüksek riskli)” arasında skor veriyoruz.</a:t>
            </a:r>
          </a:p>
          <a:p>
            <a:endParaRPr lang="tr-TR" sz="2400" dirty="0"/>
          </a:p>
          <a:p>
            <a:endParaRPr lang="tr-TR" sz="2400" dirty="0"/>
          </a:p>
          <a:p>
            <a:endParaRPr lang="tr-TR" sz="2400" dirty="0"/>
          </a:p>
          <a:p>
            <a:r>
              <a:rPr lang="tr-TR" sz="2400" dirty="0"/>
              <a:t>Risk değerlendirmesi sonucunda skoru 1 ile 5 arasında olan her bir alıcıya, </a:t>
            </a:r>
            <a:r>
              <a:rPr lang="tr-TR" sz="2400" b="1" u="sng" dirty="0"/>
              <a:t>en geç 24 saat </a:t>
            </a:r>
            <a:r>
              <a:rPr lang="tr-TR" sz="2400" dirty="0"/>
              <a:t>içerisinde, </a:t>
            </a:r>
            <a:r>
              <a:rPr lang="tr-TR" sz="2400" b="1" u="sng" dirty="0"/>
              <a:t>300.000 TL</a:t>
            </a:r>
            <a:r>
              <a:rPr lang="tr-TR" sz="2400" dirty="0"/>
              <a:t>’ye kadar kredi limiti tahsis ediyoruz.</a:t>
            </a:r>
          </a:p>
          <a:p>
            <a:endParaRPr lang="tr-TR" sz="24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10</a:t>
            </a:fld>
            <a:endParaRPr lang="tr-TR">
              <a:solidFill>
                <a:prstClr val="black">
                  <a:tint val="75000"/>
                </a:prstClr>
              </a:solidFill>
            </a:endParaRPr>
          </a:p>
        </p:txBody>
      </p:sp>
      <p:sp>
        <p:nvSpPr>
          <p:cNvPr id="6" name="Unvan 1"/>
          <p:cNvSpPr txBox="1">
            <a:spLocks/>
          </p:cNvSpPr>
          <p:nvPr/>
        </p:nvSpPr>
        <p:spPr>
          <a:xfrm>
            <a:off x="0" y="446604"/>
            <a:ext cx="121920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 - Risk Yönetimi </a:t>
            </a:r>
            <a:endParaRPr lang="en-US" sz="3200" b="1" dirty="0">
              <a:latin typeface="+mn-lt"/>
            </a:endParaRP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530" y="2617950"/>
            <a:ext cx="5972939" cy="960992"/>
          </a:xfrm>
          <a:prstGeom prst="rect">
            <a:avLst/>
          </a:prstGeom>
        </p:spPr>
      </p:pic>
    </p:spTree>
    <p:extLst>
      <p:ext uri="{BB962C8B-B14F-4D97-AF65-F5344CB8AC3E}">
        <p14:creationId xmlns:p14="http://schemas.microsoft.com/office/powerpoint/2010/main" val="262157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childTnLst>
                          </p:cTn>
                        </p:par>
                        <p:par>
                          <p:cTn id="11" fill="hold">
                            <p:stCondLst>
                              <p:cond delay="500"/>
                            </p:stCondLst>
                            <p:childTnLst>
                              <p:par>
                                <p:cTn id="12" presetID="2" presetClass="entr" presetSubtype="4" fill="hold"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additive="base">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1044"/>
            <a:ext cx="10515600" cy="5126267"/>
          </a:xfrm>
        </p:spPr>
        <p:txBody>
          <a:bodyPr>
            <a:normAutofit/>
          </a:bodyPr>
          <a:lstStyle/>
          <a:p>
            <a:r>
              <a:rPr lang="tr-TR" sz="2400" dirty="0"/>
              <a:t>Tahsilat hizmetini gecikme yaşadığınız alıcıdaki toplam alacağınız için sunuyoruz.</a:t>
            </a:r>
            <a:endParaRPr lang="tr-TR" sz="1600" dirty="0"/>
          </a:p>
          <a:p>
            <a:r>
              <a:rPr lang="tr-TR" sz="2400" dirty="0"/>
              <a:t>Başvurunuzun onaylanmasından sonra avukatlarımız tüm işlemleri sizin adınıza yapmaktadır. </a:t>
            </a:r>
          </a:p>
          <a:p>
            <a:endParaRPr lang="tr-TR" sz="2400" dirty="0"/>
          </a:p>
          <a:p>
            <a:endParaRPr lang="tr-TR" sz="2400" dirty="0"/>
          </a:p>
          <a:p>
            <a:endParaRPr lang="tr-TR" sz="2400" dirty="0"/>
          </a:p>
          <a:p>
            <a:r>
              <a:rPr lang="tr-TR" sz="2400" dirty="0"/>
              <a:t>Bugün itibariyle hasar başvurularının yaklaşık </a:t>
            </a:r>
          </a:p>
          <a:p>
            <a:endParaRPr lang="tr-TR" sz="2400" dirty="0"/>
          </a:p>
          <a:p>
            <a:pPr marL="0" indent="0">
              <a:buNone/>
            </a:pPr>
            <a:endParaRPr lang="tr-TR" sz="2400" dirty="0"/>
          </a:p>
          <a:p>
            <a:pPr marL="0" indent="0">
              <a:buNone/>
            </a:pPr>
            <a:r>
              <a:rPr lang="tr-TR" sz="2400" dirty="0"/>
              <a:t>tahsilat ile sonuçlanmış ve sigortalılara ödemeleri yapılmıştır.</a:t>
            </a:r>
          </a:p>
          <a:p>
            <a:pPr marL="0" indent="0">
              <a:buNone/>
            </a:pPr>
            <a:endParaRPr lang="tr-TR" sz="2000" dirty="0"/>
          </a:p>
          <a:p>
            <a:endParaRPr lang="tr-TR" sz="1200" dirty="0"/>
          </a:p>
          <a:p>
            <a:endParaRPr lang="tr-TR" sz="1800" dirty="0"/>
          </a:p>
          <a:p>
            <a:endParaRPr lang="tr-TR" sz="1200" dirty="0"/>
          </a:p>
          <a:p>
            <a:pPr marL="0" indent="0">
              <a:buNone/>
            </a:pPr>
            <a:endParaRPr lang="tr-TR"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11</a:t>
            </a:fld>
            <a:endParaRPr lang="tr-TR">
              <a:solidFill>
                <a:prstClr val="black">
                  <a:tint val="75000"/>
                </a:prstClr>
              </a:solidFill>
            </a:endParaRPr>
          </a:p>
        </p:txBody>
      </p:sp>
      <p:sp>
        <p:nvSpPr>
          <p:cNvPr id="7" name="Unvan 1"/>
          <p:cNvSpPr txBox="1">
            <a:spLocks/>
          </p:cNvSpPr>
          <p:nvPr/>
        </p:nvSpPr>
        <p:spPr>
          <a:xfrm>
            <a:off x="0" y="446604"/>
            <a:ext cx="121920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 - Tahsilat</a:t>
            </a:r>
            <a:endParaRPr lang="en-US" sz="3200" b="1" dirty="0">
              <a:latin typeface="+mn-lt"/>
            </a:endParaRPr>
          </a:p>
        </p:txBody>
      </p:sp>
      <p:sp>
        <p:nvSpPr>
          <p:cNvPr id="5" name="Dikdörtgen 4"/>
          <p:cNvSpPr/>
          <p:nvPr/>
        </p:nvSpPr>
        <p:spPr>
          <a:xfrm>
            <a:off x="3621702" y="2416729"/>
            <a:ext cx="4948599" cy="923330"/>
          </a:xfrm>
          <a:prstGeom prst="rect">
            <a:avLst/>
          </a:prstGeom>
          <a:noFill/>
        </p:spPr>
        <p:txBody>
          <a:bodyPr wrap="none" lIns="91440" tIns="45720" rIns="91440" bIns="45720">
            <a:spAutoFit/>
          </a:bodyPr>
          <a:lstStyle/>
          <a:p>
            <a:pPr algn="ctr"/>
            <a:r>
              <a:rPr lang="tr-TR" sz="5400" b="0" cap="none" spc="0" dirty="0">
                <a:ln w="0"/>
                <a:solidFill>
                  <a:schemeClr val="accent1"/>
                </a:solidFill>
                <a:effectLst>
                  <a:outerShdw blurRad="38100" dist="25400" dir="5400000" algn="ctr" rotWithShape="0">
                    <a:srgbClr val="6E747A">
                      <a:alpha val="43000"/>
                    </a:srgbClr>
                  </a:outerShdw>
                </a:effectLst>
              </a:rPr>
              <a:t>HUKUKİ MASRAF</a:t>
            </a:r>
          </a:p>
        </p:txBody>
      </p:sp>
      <p:sp>
        <p:nvSpPr>
          <p:cNvPr id="6" name="Dikdörtgen 5"/>
          <p:cNvSpPr/>
          <p:nvPr/>
        </p:nvSpPr>
        <p:spPr>
          <a:xfrm>
            <a:off x="5404945" y="4098045"/>
            <a:ext cx="1382110" cy="923330"/>
          </a:xfrm>
          <a:prstGeom prst="rect">
            <a:avLst/>
          </a:prstGeom>
          <a:noFill/>
        </p:spPr>
        <p:txBody>
          <a:bodyPr wrap="none" lIns="91440" tIns="45720" rIns="91440" bIns="45720">
            <a:spAutoFit/>
          </a:bodyPr>
          <a:lstStyle/>
          <a:p>
            <a:pPr algn="ctr"/>
            <a:r>
              <a:rPr lang="tr-TR" sz="5400" b="0" cap="none" spc="0" dirty="0">
                <a:ln w="0"/>
                <a:solidFill>
                  <a:schemeClr val="accent1"/>
                </a:solidFill>
                <a:effectLst>
                  <a:outerShdw blurRad="38100" dist="25400" dir="5400000" algn="ctr" rotWithShape="0">
                    <a:srgbClr val="6E747A">
                      <a:alpha val="43000"/>
                    </a:srgbClr>
                  </a:outerShdw>
                </a:effectLst>
              </a:rPr>
              <a:t>%10</a:t>
            </a:r>
          </a:p>
        </p:txBody>
      </p:sp>
      <p:sp>
        <p:nvSpPr>
          <p:cNvPr id="8" name="Simge &quot;Yok&quot; 7"/>
          <p:cNvSpPr/>
          <p:nvPr/>
        </p:nvSpPr>
        <p:spPr>
          <a:xfrm>
            <a:off x="5142271" y="1998435"/>
            <a:ext cx="1897625" cy="1767348"/>
          </a:xfrm>
          <a:prstGeom prst="noSmoking">
            <a:avLst>
              <a:gd name="adj" fmla="val 6219"/>
            </a:avLst>
          </a:prstGeom>
          <a:solidFill>
            <a:srgbClr val="FF0000">
              <a:alpha val="7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407781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31"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fltVal val="0"/>
                                          </p:val>
                                        </p:tav>
                                        <p:tav tm="100000">
                                          <p:val>
                                            <p:strVal val="#ppt_w"/>
                                          </p:val>
                                        </p:tav>
                                      </p:tavLst>
                                    </p:anim>
                                    <p:anim calcmode="lin" valueType="num">
                                      <p:cBhvr>
                                        <p:cTn id="17" dur="1000" fill="hold"/>
                                        <p:tgtEl>
                                          <p:spTgt spid="5"/>
                                        </p:tgtEl>
                                        <p:attrNameLst>
                                          <p:attrName>ppt_h</p:attrName>
                                        </p:attrNameLst>
                                      </p:cBhvr>
                                      <p:tavLst>
                                        <p:tav tm="0">
                                          <p:val>
                                            <p:fltVal val="0"/>
                                          </p:val>
                                        </p:tav>
                                        <p:tav tm="100000">
                                          <p:val>
                                            <p:strVal val="#ppt_h"/>
                                          </p:val>
                                        </p:tav>
                                      </p:tavLst>
                                    </p:anim>
                                    <p:anim calcmode="lin" valueType="num">
                                      <p:cBhvr>
                                        <p:cTn id="18" dur="1000" fill="hold"/>
                                        <p:tgtEl>
                                          <p:spTgt spid="5"/>
                                        </p:tgtEl>
                                        <p:attrNameLst>
                                          <p:attrName>style.rotation</p:attrName>
                                        </p:attrNameLst>
                                      </p:cBhvr>
                                      <p:tavLst>
                                        <p:tav tm="0">
                                          <p:val>
                                            <p:fltVal val="90"/>
                                          </p:val>
                                        </p:tav>
                                        <p:tav tm="100000">
                                          <p:val>
                                            <p:fltVal val="0"/>
                                          </p:val>
                                        </p:tav>
                                      </p:tavLst>
                                    </p:anim>
                                    <p:animEffect transition="in" filter="fade">
                                      <p:cBhvr>
                                        <p:cTn id="19" dur="1000"/>
                                        <p:tgtEl>
                                          <p:spTgt spid="5"/>
                                        </p:tgtEl>
                                      </p:cBhvr>
                                    </p:animEffect>
                                  </p:childTnLst>
                                </p:cTn>
                              </p:par>
                            </p:childTnLst>
                          </p:cTn>
                        </p:par>
                        <p:par>
                          <p:cTn id="20" fill="hold">
                            <p:stCondLst>
                              <p:cond delay="15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435">
                                          <p:stCondLst>
                                            <p:cond delay="0"/>
                                          </p:stCondLst>
                                        </p:cTn>
                                        <p:tgtEl>
                                          <p:spTgt spid="8"/>
                                        </p:tgtEl>
                                      </p:cBhvr>
                                    </p:animEffect>
                                    <p:anim calcmode="lin" valueType="num">
                                      <p:cBhvr>
                                        <p:cTn id="24" dur="1367"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498"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498" tmFilter="0, 0; 0.125,0.2665; 0.25,0.4; 0.375,0.465; 0.5,0.5;  0.625,0.535; 0.75,0.6; 0.875,0.7335; 1,1">
                                          <p:stCondLst>
                                            <p:cond delay="498"/>
                                          </p:stCondLst>
                                        </p:cTn>
                                        <p:tgtEl>
                                          <p:spTgt spid="8"/>
                                        </p:tgtEl>
                                        <p:attrNameLst>
                                          <p:attrName>ppt_y</p:attrName>
                                        </p:attrNameLst>
                                      </p:cBhvr>
                                      <p:tavLst>
                                        <p:tav tm="0" fmla="#ppt_y-sin(pi*$)/9">
                                          <p:val>
                                            <p:fltVal val="0"/>
                                          </p:val>
                                        </p:tav>
                                        <p:tav tm="100000">
                                          <p:val>
                                            <p:fltVal val="1"/>
                                          </p:val>
                                        </p:tav>
                                      </p:tavLst>
                                    </p:anim>
                                    <p:anim calcmode="lin" valueType="num">
                                      <p:cBhvr>
                                        <p:cTn id="27" dur="249" tmFilter="0, 0; 0.125,0.2665; 0.25,0.4; 0.375,0.465; 0.5,0.5;  0.625,0.535; 0.75,0.6; 0.875,0.7335; 1,1">
                                          <p:stCondLst>
                                            <p:cond delay="993"/>
                                          </p:stCondLst>
                                        </p:cTn>
                                        <p:tgtEl>
                                          <p:spTgt spid="8"/>
                                        </p:tgtEl>
                                        <p:attrNameLst>
                                          <p:attrName>ppt_y</p:attrName>
                                        </p:attrNameLst>
                                      </p:cBhvr>
                                      <p:tavLst>
                                        <p:tav tm="0" fmla="#ppt_y-sin(pi*$)/27">
                                          <p:val>
                                            <p:fltVal val="0"/>
                                          </p:val>
                                        </p:tav>
                                        <p:tav tm="100000">
                                          <p:val>
                                            <p:fltVal val="1"/>
                                          </p:val>
                                        </p:tav>
                                      </p:tavLst>
                                    </p:anim>
                                    <p:anim calcmode="lin" valueType="num">
                                      <p:cBhvr>
                                        <p:cTn id="28" dur="123" tmFilter="0, 0; 0.125,0.2665; 0.25,0.4; 0.375,0.465; 0.5,0.5;  0.625,0.535; 0.75,0.6; 0.875,0.7335; 1,1">
                                          <p:stCondLst>
                                            <p:cond delay="1242"/>
                                          </p:stCondLst>
                                        </p:cTn>
                                        <p:tgtEl>
                                          <p:spTgt spid="8"/>
                                        </p:tgtEl>
                                        <p:attrNameLst>
                                          <p:attrName>ppt_y</p:attrName>
                                        </p:attrNameLst>
                                      </p:cBhvr>
                                      <p:tavLst>
                                        <p:tav tm="0" fmla="#ppt_y-sin(pi*$)/81">
                                          <p:val>
                                            <p:fltVal val="0"/>
                                          </p:val>
                                        </p:tav>
                                        <p:tav tm="100000">
                                          <p:val>
                                            <p:fltVal val="1"/>
                                          </p:val>
                                        </p:tav>
                                      </p:tavLst>
                                    </p:anim>
                                    <p:animScale>
                                      <p:cBhvr>
                                        <p:cTn id="29" dur="20">
                                          <p:stCondLst>
                                            <p:cond delay="487"/>
                                          </p:stCondLst>
                                        </p:cTn>
                                        <p:tgtEl>
                                          <p:spTgt spid="8"/>
                                        </p:tgtEl>
                                      </p:cBhvr>
                                      <p:to x="100000" y="60000"/>
                                    </p:animScale>
                                    <p:animScale>
                                      <p:cBhvr>
                                        <p:cTn id="30" dur="124" decel="50000">
                                          <p:stCondLst>
                                            <p:cond delay="507"/>
                                          </p:stCondLst>
                                        </p:cTn>
                                        <p:tgtEl>
                                          <p:spTgt spid="8"/>
                                        </p:tgtEl>
                                      </p:cBhvr>
                                      <p:to x="100000" y="100000"/>
                                    </p:animScale>
                                    <p:animScale>
                                      <p:cBhvr>
                                        <p:cTn id="31" dur="20">
                                          <p:stCondLst>
                                            <p:cond delay="984"/>
                                          </p:stCondLst>
                                        </p:cTn>
                                        <p:tgtEl>
                                          <p:spTgt spid="8"/>
                                        </p:tgtEl>
                                      </p:cBhvr>
                                      <p:to x="100000" y="80000"/>
                                    </p:animScale>
                                    <p:animScale>
                                      <p:cBhvr>
                                        <p:cTn id="32" dur="124" decel="50000">
                                          <p:stCondLst>
                                            <p:cond delay="1004"/>
                                          </p:stCondLst>
                                        </p:cTn>
                                        <p:tgtEl>
                                          <p:spTgt spid="8"/>
                                        </p:tgtEl>
                                      </p:cBhvr>
                                      <p:to x="100000" y="100000"/>
                                    </p:animScale>
                                    <p:animScale>
                                      <p:cBhvr>
                                        <p:cTn id="33" dur="20">
                                          <p:stCondLst>
                                            <p:cond delay="1231"/>
                                          </p:stCondLst>
                                        </p:cTn>
                                        <p:tgtEl>
                                          <p:spTgt spid="8"/>
                                        </p:tgtEl>
                                      </p:cBhvr>
                                      <p:to x="100000" y="90000"/>
                                    </p:animScale>
                                    <p:animScale>
                                      <p:cBhvr>
                                        <p:cTn id="34" dur="124" decel="50000">
                                          <p:stCondLst>
                                            <p:cond delay="1251"/>
                                          </p:stCondLst>
                                        </p:cTn>
                                        <p:tgtEl>
                                          <p:spTgt spid="8"/>
                                        </p:tgtEl>
                                      </p:cBhvr>
                                      <p:to x="100000" y="100000"/>
                                    </p:animScale>
                                    <p:animScale>
                                      <p:cBhvr>
                                        <p:cTn id="35" dur="20">
                                          <p:stCondLst>
                                            <p:cond delay="1356"/>
                                          </p:stCondLst>
                                        </p:cTn>
                                        <p:tgtEl>
                                          <p:spTgt spid="8"/>
                                        </p:tgtEl>
                                      </p:cBhvr>
                                      <p:to x="100000" y="95000"/>
                                    </p:animScale>
                                    <p:animScale>
                                      <p:cBhvr>
                                        <p:cTn id="36" dur="124" decel="50000">
                                          <p:stCondLst>
                                            <p:cond delay="1376"/>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53" presetClass="entr" presetSubtype="16" fill="hold" grpId="0" nodeType="after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500" fill="hold"/>
                                        <p:tgtEl>
                                          <p:spTgt spid="6"/>
                                        </p:tgtEl>
                                        <p:attrNameLst>
                                          <p:attrName>ppt_w</p:attrName>
                                        </p:attrNameLst>
                                      </p:cBhvr>
                                      <p:tavLst>
                                        <p:tav tm="0">
                                          <p:val>
                                            <p:fltVal val="0"/>
                                          </p:val>
                                        </p:tav>
                                        <p:tav tm="100000">
                                          <p:val>
                                            <p:strVal val="#ppt_w"/>
                                          </p:val>
                                        </p:tav>
                                      </p:tavLst>
                                    </p:anim>
                                    <p:anim calcmode="lin" valueType="num">
                                      <p:cBhvr>
                                        <p:cTn id="47" dur="500" fill="hold"/>
                                        <p:tgtEl>
                                          <p:spTgt spid="6"/>
                                        </p:tgtEl>
                                        <p:attrNameLst>
                                          <p:attrName>ppt_h</p:attrName>
                                        </p:attrNameLst>
                                      </p:cBhvr>
                                      <p:tavLst>
                                        <p:tav tm="0">
                                          <p:val>
                                            <p:fltVal val="0"/>
                                          </p:val>
                                        </p:tav>
                                        <p:tav tm="100000">
                                          <p:val>
                                            <p:strVal val="#ppt_h"/>
                                          </p:val>
                                        </p:tav>
                                      </p:tavLst>
                                    </p:anim>
                                    <p:animEffect transition="in" filter="fade">
                                      <p:cBhvr>
                                        <p:cTn id="48" dur="500"/>
                                        <p:tgtEl>
                                          <p:spTgt spid="6"/>
                                        </p:tgtEl>
                                      </p:cBhvr>
                                    </p:animEffect>
                                  </p:childTnLst>
                                </p:cTn>
                              </p:par>
                            </p:childTnLst>
                          </p:cTn>
                        </p:par>
                        <p:par>
                          <p:cTn id="49" fill="hold">
                            <p:stCondLst>
                              <p:cond delay="1000"/>
                            </p:stCondLst>
                            <p:childTnLst>
                              <p:par>
                                <p:cTn id="50" presetID="2" presetClass="entr" presetSubtype="4" fill="hold" nodeType="after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1044"/>
            <a:ext cx="10515600" cy="5126267"/>
          </a:xfrm>
        </p:spPr>
        <p:txBody>
          <a:bodyPr>
            <a:normAutofit/>
          </a:bodyPr>
          <a:lstStyle/>
          <a:p>
            <a:r>
              <a:rPr lang="tr-TR" sz="2400" b="1" u="sng" dirty="0"/>
              <a:t>120 gün </a:t>
            </a:r>
            <a:r>
              <a:rPr lang="tr-TR" sz="2400" dirty="0"/>
              <a:t>ile sınırladığımız süreç sonucunda tahsilat işlemi sonuçlanmamış ise tazminat ödemesini yapıyoruz.</a:t>
            </a:r>
          </a:p>
          <a:p>
            <a:endParaRPr lang="tr-TR" sz="1600" dirty="0"/>
          </a:p>
          <a:p>
            <a:endParaRPr lang="tr-TR" sz="1600" dirty="0"/>
          </a:p>
          <a:p>
            <a:endParaRPr lang="tr-TR" sz="1600" dirty="0"/>
          </a:p>
          <a:p>
            <a:endParaRPr lang="tr-TR" sz="1600" dirty="0"/>
          </a:p>
          <a:p>
            <a:r>
              <a:rPr lang="tr-TR" sz="2400" dirty="0"/>
              <a:t>Tahsis edilen kredi limiti veya borç rakamı üzerinden </a:t>
            </a:r>
            <a:r>
              <a:rPr lang="tr-TR" sz="2400" b="1" u="sng" dirty="0"/>
              <a:t>%70 </a:t>
            </a:r>
            <a:r>
              <a:rPr lang="tr-TR" sz="2400" dirty="0"/>
              <a:t>veya </a:t>
            </a:r>
            <a:r>
              <a:rPr lang="tr-TR" sz="2400" b="1" u="sng" dirty="0"/>
              <a:t>%90</a:t>
            </a:r>
            <a:r>
              <a:rPr lang="tr-TR" sz="2400" dirty="0"/>
              <a:t> teminat oranlarına istinaden tazminat ödemesini gerçekleştiriyoruz. </a:t>
            </a:r>
          </a:p>
          <a:p>
            <a:endParaRPr lang="tr-TR" sz="1600" dirty="0"/>
          </a:p>
          <a:p>
            <a:r>
              <a:rPr lang="tr-TR" sz="2400" dirty="0"/>
              <a:t>Tazminat ödemesinden sonra da söz konusu hasar dosyası ile ilgili hukuki süreci devam ettiriyoruz. Böylece olası bir tahsilat durumunda, tazminat tutarını aşan kısmını da size ödüyoruz.  </a:t>
            </a:r>
          </a:p>
          <a:p>
            <a:pPr marL="0" indent="0">
              <a:buNone/>
            </a:pPr>
            <a:endParaRPr lang="tr-TR" sz="2000" dirty="0"/>
          </a:p>
          <a:p>
            <a:endParaRPr lang="tr-TR" sz="1200" dirty="0"/>
          </a:p>
          <a:p>
            <a:endParaRPr lang="tr-TR" sz="1800" dirty="0"/>
          </a:p>
          <a:p>
            <a:endParaRPr lang="tr-TR" sz="1200" dirty="0"/>
          </a:p>
          <a:p>
            <a:pPr marL="0" indent="0">
              <a:buNone/>
            </a:pPr>
            <a:endParaRPr lang="tr-TR"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12</a:t>
            </a:fld>
            <a:endParaRPr lang="tr-TR">
              <a:solidFill>
                <a:prstClr val="black">
                  <a:tint val="75000"/>
                </a:prstClr>
              </a:solidFill>
            </a:endParaRPr>
          </a:p>
        </p:txBody>
      </p:sp>
      <p:sp>
        <p:nvSpPr>
          <p:cNvPr id="5" name="Unvan 1"/>
          <p:cNvSpPr txBox="1">
            <a:spLocks/>
          </p:cNvSpPr>
          <p:nvPr/>
        </p:nvSpPr>
        <p:spPr>
          <a:xfrm>
            <a:off x="0" y="446604"/>
            <a:ext cx="121920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 - Tazminat</a:t>
            </a:r>
            <a:endParaRPr lang="en-US" sz="3200" b="1" dirty="0">
              <a:latin typeface="+mn-lt"/>
            </a:endParaRPr>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926142">
            <a:off x="5149491" y="1973259"/>
            <a:ext cx="1893018" cy="822127"/>
          </a:xfrm>
          <a:prstGeom prst="rect">
            <a:avLst/>
          </a:prstGeom>
        </p:spPr>
      </p:pic>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31827" y="2368353"/>
            <a:ext cx="1893018" cy="822127"/>
          </a:xfrm>
          <a:prstGeom prst="rect">
            <a:avLst/>
          </a:prstGeom>
        </p:spPr>
      </p:pic>
    </p:spTree>
    <p:extLst>
      <p:ext uri="{BB962C8B-B14F-4D97-AF65-F5344CB8AC3E}">
        <p14:creationId xmlns:p14="http://schemas.microsoft.com/office/powerpoint/2010/main" val="190421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14" presetClass="entr" presetSubtype="1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par>
                                <p:cTn id="12" presetID="2" presetClass="entr" presetSubtype="4" fill="hold" nodeType="with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 calcmode="lin" valueType="num">
                                      <p:cBhvr additive="base">
                                        <p:cTn id="1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 calcmode="lin" valueType="num">
                                      <p:cBhvr additive="base">
                                        <p:cTn id="1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0" presetID="14" presetClass="entr" presetSubtype="1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40543"/>
            <a:ext cx="10515600" cy="4985622"/>
          </a:xfrm>
        </p:spPr>
        <p:txBody>
          <a:bodyPr/>
          <a:lstStyle/>
          <a:p>
            <a:pPr algn="just"/>
            <a:r>
              <a:rPr lang="tr-TR" sz="1800" dirty="0"/>
              <a:t>Prim, aşağıdaki tabloya göre hesaplanır. Sigortalanabilir ciro ile müşterinin seçmiş olduğu vade aralığına denk gelen prim oranının çarpılması ile elde edilmektedir.</a:t>
            </a:r>
          </a:p>
          <a:p>
            <a:pPr algn="just"/>
            <a:endParaRPr lang="tr-TR" sz="1800" dirty="0"/>
          </a:p>
          <a:p>
            <a:pPr algn="just"/>
            <a:endParaRPr lang="tr-TR" sz="1800" dirty="0"/>
          </a:p>
          <a:p>
            <a:pPr algn="just"/>
            <a:endParaRPr lang="tr-TR" sz="1800" dirty="0"/>
          </a:p>
          <a:p>
            <a:pPr algn="just"/>
            <a:endParaRPr lang="tr-TR" sz="1800" dirty="0"/>
          </a:p>
          <a:p>
            <a:pPr algn="just"/>
            <a:endParaRPr lang="tr-TR" sz="1800" dirty="0"/>
          </a:p>
          <a:p>
            <a:pPr algn="just"/>
            <a:endParaRPr lang="tr-TR" sz="1800" dirty="0"/>
          </a:p>
          <a:p>
            <a:pPr algn="just"/>
            <a:endParaRPr lang="tr-TR" sz="1800" dirty="0"/>
          </a:p>
          <a:p>
            <a:pPr algn="just"/>
            <a:endParaRPr lang="tr-TR" sz="1800" dirty="0"/>
          </a:p>
          <a:p>
            <a:pPr algn="just"/>
            <a:endParaRPr lang="tr-TR" sz="1800" dirty="0"/>
          </a:p>
          <a:p>
            <a:pPr algn="just"/>
            <a:r>
              <a:rPr lang="tr-TR" sz="1800" dirty="0"/>
              <a:t>Teklif aşamasında kredi talebinde bulunulan her alıcı başına 10 TL , poliçe olması halinde de yine her alıcı başına 10 TL daha istihbarat ücreti yansıtılır. Teklif aşamasında sigortalı adayı firma için de 10 TL ücret alınmaktadır. Poliçe oluşmasa dahi istihbarat ücretleri tahsil edilmektedir. Bu ücretlere KDV dâhildir.</a:t>
            </a:r>
          </a:p>
          <a:p>
            <a:pPr algn="just"/>
            <a:endParaRPr lang="tr-TR"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13</a:t>
            </a:fld>
            <a:endParaRPr lang="tr-TR">
              <a:solidFill>
                <a:prstClr val="black">
                  <a:tint val="75000"/>
                </a:prstClr>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28967299"/>
              </p:ext>
            </p:extLst>
          </p:nvPr>
        </p:nvGraphicFramePr>
        <p:xfrm>
          <a:off x="2703984" y="1772468"/>
          <a:ext cx="6784031" cy="3174378"/>
        </p:xfrm>
        <a:graphic>
          <a:graphicData uri="http://schemas.openxmlformats.org/drawingml/2006/table">
            <a:tbl>
              <a:tblPr/>
              <a:tblGrid>
                <a:gridCol w="1829903">
                  <a:extLst>
                    <a:ext uri="{9D8B030D-6E8A-4147-A177-3AD203B41FA5}">
                      <a16:colId xmlns:a16="http://schemas.microsoft.com/office/drawing/2014/main" val="2656533834"/>
                    </a:ext>
                  </a:extLst>
                </a:gridCol>
                <a:gridCol w="1309199">
                  <a:extLst>
                    <a:ext uri="{9D8B030D-6E8A-4147-A177-3AD203B41FA5}">
                      <a16:colId xmlns:a16="http://schemas.microsoft.com/office/drawing/2014/main" val="200961280"/>
                    </a:ext>
                  </a:extLst>
                </a:gridCol>
                <a:gridCol w="1309199">
                  <a:extLst>
                    <a:ext uri="{9D8B030D-6E8A-4147-A177-3AD203B41FA5}">
                      <a16:colId xmlns:a16="http://schemas.microsoft.com/office/drawing/2014/main" val="3275574882"/>
                    </a:ext>
                  </a:extLst>
                </a:gridCol>
                <a:gridCol w="1309199">
                  <a:extLst>
                    <a:ext uri="{9D8B030D-6E8A-4147-A177-3AD203B41FA5}">
                      <a16:colId xmlns:a16="http://schemas.microsoft.com/office/drawing/2014/main" val="3850646500"/>
                    </a:ext>
                  </a:extLst>
                </a:gridCol>
                <a:gridCol w="1026531">
                  <a:extLst>
                    <a:ext uri="{9D8B030D-6E8A-4147-A177-3AD203B41FA5}">
                      <a16:colId xmlns:a16="http://schemas.microsoft.com/office/drawing/2014/main" val="1315407296"/>
                    </a:ext>
                  </a:extLst>
                </a:gridCol>
              </a:tblGrid>
              <a:tr h="781386">
                <a:tc>
                  <a:txBody>
                    <a:bodyPr/>
                    <a:lstStyle/>
                    <a:p>
                      <a:pPr algn="ctr" fontAlgn="ctr"/>
                      <a:r>
                        <a:rPr lang="tr-TR" sz="1200" b="1" i="0" u="none" strike="noStrike" dirty="0">
                          <a:solidFill>
                            <a:srgbClr val="000000"/>
                          </a:solidFill>
                          <a:effectLst/>
                          <a:latin typeface="Times New Roman" panose="02020603050405020304" pitchFamily="18"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Times New Roman" panose="02020603050405020304" pitchFamily="18" charset="0"/>
                        </a:rPr>
                        <a:t>120 güne kadar vadeli satışlar için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0000"/>
                          </a:solidFill>
                          <a:effectLst/>
                          <a:latin typeface="Times New Roman" panose="02020603050405020304" pitchFamily="18" charset="0"/>
                        </a:rPr>
                        <a:t>180 güne kadar vadeli satışlar için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0000"/>
                          </a:solidFill>
                          <a:effectLst/>
                          <a:latin typeface="Times New Roman" panose="02020603050405020304" pitchFamily="18" charset="0"/>
                        </a:rPr>
                        <a:t>360 güne kadar vadeli satışlar için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0000"/>
                          </a:solidFill>
                          <a:effectLst/>
                          <a:latin typeface="Times New Roman" panose="02020603050405020304" pitchFamily="18" charset="0"/>
                        </a:rPr>
                        <a:t>Azami teminat tutarı</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8072839"/>
                  </a:ext>
                </a:extLst>
              </a:tr>
              <a:tr h="781386">
                <a:tc>
                  <a:txBody>
                    <a:bodyPr/>
                    <a:lstStyle/>
                    <a:p>
                      <a:pPr algn="ctr" fontAlgn="ctr"/>
                      <a:r>
                        <a:rPr lang="tr-TR" sz="1200" b="1" i="0" u="none" strike="noStrike">
                          <a:solidFill>
                            <a:srgbClr val="000000"/>
                          </a:solidFill>
                          <a:effectLst/>
                          <a:latin typeface="Times New Roman" panose="02020603050405020304" pitchFamily="18" charset="0"/>
                        </a:rPr>
                        <a:t>VADELİ SATIŞLARDAN ELDE EDİLEN CİRO (TL)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0000"/>
                          </a:solidFill>
                          <a:effectLst/>
                          <a:latin typeface="Times New Roman" panose="02020603050405020304" pitchFamily="18" charset="0"/>
                        </a:rPr>
                        <a:t>ORAN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Times New Roman" panose="02020603050405020304" pitchFamily="18" charset="0"/>
                        </a:rPr>
                        <a:t>ORAN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0000"/>
                          </a:solidFill>
                          <a:effectLst/>
                          <a:latin typeface="Times New Roman" panose="02020603050405020304" pitchFamily="18" charset="0"/>
                        </a:rPr>
                        <a:t>ORAN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0000"/>
                          </a:solidFill>
                          <a:effectLst/>
                          <a:latin typeface="Times New Roman" panose="02020603050405020304" pitchFamily="18" charset="0"/>
                        </a:rPr>
                        <a:t>NET PRİMİN KATI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278005"/>
                  </a:ext>
                </a:extLst>
              </a:tr>
              <a:tr h="268601">
                <a:tc>
                  <a:txBody>
                    <a:bodyPr/>
                    <a:lstStyle/>
                    <a:p>
                      <a:pPr algn="ctr" fontAlgn="ctr"/>
                      <a:r>
                        <a:rPr lang="tr-TR" sz="1200" b="0" i="0" u="none" strike="noStrike" dirty="0">
                          <a:solidFill>
                            <a:srgbClr val="000000"/>
                          </a:solidFill>
                          <a:effectLst/>
                          <a:latin typeface="Times New Roman" panose="02020603050405020304" pitchFamily="18" charset="0"/>
                        </a:rPr>
                        <a:t>0-3.000.000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0,80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1,40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605782"/>
                  </a:ext>
                </a:extLst>
              </a:tr>
              <a:tr h="268601">
                <a:tc>
                  <a:txBody>
                    <a:bodyPr/>
                    <a:lstStyle/>
                    <a:p>
                      <a:pPr algn="ctr" fontAlgn="ctr"/>
                      <a:r>
                        <a:rPr lang="tr-TR" sz="1200" b="0" i="0" u="none" strike="noStrike" dirty="0">
                          <a:solidFill>
                            <a:srgbClr val="000000"/>
                          </a:solidFill>
                          <a:effectLst/>
                          <a:latin typeface="Times New Roman" panose="02020603050405020304" pitchFamily="18" charset="0"/>
                        </a:rPr>
                        <a:t>3.000.001-5.000.000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0,45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0,70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1,23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674812"/>
                  </a:ext>
                </a:extLst>
              </a:tr>
              <a:tr h="268601">
                <a:tc>
                  <a:txBody>
                    <a:bodyPr/>
                    <a:lstStyle/>
                    <a:p>
                      <a:pPr algn="ctr" fontAlgn="ctr"/>
                      <a:r>
                        <a:rPr lang="tr-TR" sz="1200" b="0" i="0" u="none" strike="noStrike" dirty="0">
                          <a:solidFill>
                            <a:srgbClr val="000000"/>
                          </a:solidFill>
                          <a:effectLst/>
                          <a:latin typeface="Times New Roman" panose="02020603050405020304" pitchFamily="18" charset="0"/>
                        </a:rPr>
                        <a:t>5.000.001-10.000.000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0,42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0,60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1,05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620632"/>
                  </a:ext>
                </a:extLst>
              </a:tr>
              <a:tr h="268601">
                <a:tc>
                  <a:txBody>
                    <a:bodyPr/>
                    <a:lstStyle/>
                    <a:p>
                      <a:pPr algn="ctr" fontAlgn="ctr"/>
                      <a:r>
                        <a:rPr lang="tr-TR" sz="1200" b="0" i="0" u="none" strike="noStrike" dirty="0">
                          <a:solidFill>
                            <a:srgbClr val="000000"/>
                          </a:solidFill>
                          <a:effectLst/>
                          <a:latin typeface="Times New Roman" panose="02020603050405020304" pitchFamily="18" charset="0"/>
                        </a:rPr>
                        <a:t>10.000.001-15.000.000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0,88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2279614"/>
                  </a:ext>
                </a:extLst>
              </a:tr>
              <a:tr h="268601">
                <a:tc>
                  <a:txBody>
                    <a:bodyPr/>
                    <a:lstStyle/>
                    <a:p>
                      <a:pPr algn="ctr" fontAlgn="ctr"/>
                      <a:r>
                        <a:rPr lang="tr-TR" sz="1200" b="0" i="0" u="none" strike="noStrike" dirty="0">
                          <a:solidFill>
                            <a:srgbClr val="000000"/>
                          </a:solidFill>
                          <a:effectLst/>
                          <a:latin typeface="Times New Roman" panose="02020603050405020304" pitchFamily="18" charset="0"/>
                        </a:rPr>
                        <a:t>15.000.001-20.000.000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0,35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0,45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0,79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360335"/>
                  </a:ext>
                </a:extLst>
              </a:tr>
              <a:tr h="268601">
                <a:tc>
                  <a:txBody>
                    <a:bodyPr/>
                    <a:lstStyle/>
                    <a:p>
                      <a:pPr algn="ctr" fontAlgn="ctr"/>
                      <a:r>
                        <a:rPr lang="tr-TR" sz="1200" b="0" i="0" u="none" strike="noStrike" dirty="0">
                          <a:solidFill>
                            <a:srgbClr val="000000"/>
                          </a:solidFill>
                          <a:effectLst/>
                          <a:latin typeface="Times New Roman" panose="02020603050405020304" pitchFamily="18" charset="0"/>
                        </a:rPr>
                        <a:t>20.000.001-25.000.000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0,32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0000"/>
                          </a:solidFill>
                          <a:effectLst/>
                          <a:latin typeface="Times New Roman" panose="02020603050405020304" pitchFamily="18" charset="0"/>
                        </a:rPr>
                        <a:t>0,70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0000"/>
                          </a:solidFill>
                          <a:effectLst/>
                          <a:latin typeface="Times New Roman" panose="02020603050405020304"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09137"/>
                  </a:ext>
                </a:extLst>
              </a:tr>
            </a:tbl>
          </a:graphicData>
        </a:graphic>
      </p:graphicFrame>
      <p:sp>
        <p:nvSpPr>
          <p:cNvPr id="7"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 - Maliyetler</a:t>
            </a:r>
            <a:endParaRPr lang="en-US" sz="3200" b="1" dirty="0">
              <a:latin typeface="+mn-lt"/>
            </a:endParaRPr>
          </a:p>
        </p:txBody>
      </p:sp>
    </p:spTree>
    <p:extLst>
      <p:ext uri="{BB962C8B-B14F-4D97-AF65-F5344CB8AC3E}">
        <p14:creationId xmlns:p14="http://schemas.microsoft.com/office/powerpoint/2010/main" val="321314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3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anim calcmode="lin" valueType="num">
                                      <p:cBhvr>
                                        <p:cTn id="13" dur="1000" fill="hold"/>
                                        <p:tgtEl>
                                          <p:spTgt spid="6"/>
                                        </p:tgtEl>
                                        <p:attrNameLst>
                                          <p:attrName>style.rotation</p:attrName>
                                        </p:attrNameLst>
                                      </p:cBhvr>
                                      <p:tavLst>
                                        <p:tav tm="0">
                                          <p:val>
                                            <p:fltVal val="90"/>
                                          </p:val>
                                        </p:tav>
                                        <p:tav tm="100000">
                                          <p:val>
                                            <p:fltVal val="0"/>
                                          </p:val>
                                        </p:tav>
                                      </p:tavLst>
                                    </p:anim>
                                    <p:animEffect transition="in" filter="fade">
                                      <p:cBhvr>
                                        <p:cTn id="14" dur="1000"/>
                                        <p:tgtEl>
                                          <p:spTgt spid="6"/>
                                        </p:tgtEl>
                                      </p:cBhvr>
                                    </p:animEffect>
                                  </p:childTnLst>
                                </p:cTn>
                              </p:par>
                              <p:par>
                                <p:cTn id="15" presetID="2" presetClass="entr" presetSubtype="4"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 calcmode="lin" valueType="num">
                                      <p:cBhvr additive="base">
                                        <p:cTn id="1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AEFD468-13DB-4482-BA06-D549E20FEF9C}" type="slidenum">
              <a:rPr lang="en-GB" smtClean="0"/>
              <a:pPr/>
              <a:t>14</a:t>
            </a:fld>
            <a:endParaRPr lang="en-GB" dirty="0"/>
          </a:p>
        </p:txBody>
      </p:sp>
      <p:sp>
        <p:nvSpPr>
          <p:cNvPr id="9" name="Text Box 18"/>
          <p:cNvSpPr txBox="1">
            <a:spLocks noChangeArrowheads="1"/>
          </p:cNvSpPr>
          <p:nvPr/>
        </p:nvSpPr>
        <p:spPr bwMode="auto">
          <a:xfrm>
            <a:off x="2461447" y="1835101"/>
            <a:ext cx="85632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Fatura Tarihi</a:t>
            </a:r>
            <a:endParaRPr lang="en-GB" altLang="en-US" sz="1050" b="1" dirty="0">
              <a:solidFill>
                <a:schemeClr val="tx1"/>
              </a:solidFill>
              <a:latin typeface="+mj-lt"/>
            </a:endParaRPr>
          </a:p>
        </p:txBody>
      </p:sp>
      <p:sp>
        <p:nvSpPr>
          <p:cNvPr id="10" name="Text Box 19"/>
          <p:cNvSpPr txBox="1">
            <a:spLocks noChangeArrowheads="1"/>
          </p:cNvSpPr>
          <p:nvPr/>
        </p:nvSpPr>
        <p:spPr bwMode="auto">
          <a:xfrm>
            <a:off x="4143872" y="1790284"/>
            <a:ext cx="115768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Fatura Vade Tarihi</a:t>
            </a:r>
            <a:endParaRPr lang="en-GB" altLang="en-US" sz="1050" b="1" dirty="0">
              <a:solidFill>
                <a:schemeClr val="tx1"/>
              </a:solidFill>
              <a:latin typeface="+mj-lt"/>
            </a:endParaRPr>
          </a:p>
        </p:txBody>
      </p:sp>
      <p:sp>
        <p:nvSpPr>
          <p:cNvPr id="11" name="Text Box 20"/>
          <p:cNvSpPr txBox="1">
            <a:spLocks noChangeArrowheads="1"/>
          </p:cNvSpPr>
          <p:nvPr/>
        </p:nvSpPr>
        <p:spPr bwMode="auto">
          <a:xfrm>
            <a:off x="5359184" y="1751483"/>
            <a:ext cx="174805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Muhtemel hasar hali ve teminatın otomatik durması</a:t>
            </a:r>
            <a:endParaRPr lang="en-GB" altLang="en-US" sz="1050" b="1" dirty="0">
              <a:solidFill>
                <a:schemeClr val="tx1"/>
              </a:solidFill>
              <a:latin typeface="+mj-lt"/>
            </a:endParaRPr>
          </a:p>
        </p:txBody>
      </p:sp>
      <p:sp>
        <p:nvSpPr>
          <p:cNvPr id="12" name="Text Box 21"/>
          <p:cNvSpPr txBox="1">
            <a:spLocks noChangeArrowheads="1"/>
          </p:cNvSpPr>
          <p:nvPr/>
        </p:nvSpPr>
        <p:spPr bwMode="auto">
          <a:xfrm>
            <a:off x="7527159" y="1790149"/>
            <a:ext cx="1674186"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Hasarın belirlenmesi</a:t>
            </a:r>
            <a:endParaRPr lang="en-GB" altLang="en-US" sz="1050" b="1" dirty="0">
              <a:solidFill>
                <a:schemeClr val="tx1"/>
              </a:solidFill>
              <a:latin typeface="+mj-lt"/>
            </a:endParaRPr>
          </a:p>
        </p:txBody>
      </p:sp>
      <p:sp>
        <p:nvSpPr>
          <p:cNvPr id="13" name="Line 10"/>
          <p:cNvSpPr>
            <a:spLocks noChangeShapeType="1"/>
          </p:cNvSpPr>
          <p:nvPr/>
        </p:nvSpPr>
        <p:spPr bwMode="auto">
          <a:xfrm>
            <a:off x="2909646" y="2169320"/>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14" name="Line 10"/>
          <p:cNvSpPr>
            <a:spLocks noChangeShapeType="1"/>
          </p:cNvSpPr>
          <p:nvPr/>
        </p:nvSpPr>
        <p:spPr bwMode="auto">
          <a:xfrm>
            <a:off x="4908283" y="2169320"/>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15" name="Line 10"/>
          <p:cNvSpPr>
            <a:spLocks noChangeShapeType="1"/>
          </p:cNvSpPr>
          <p:nvPr/>
        </p:nvSpPr>
        <p:spPr bwMode="auto">
          <a:xfrm>
            <a:off x="6177010" y="2169320"/>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16" name="Line 10"/>
          <p:cNvSpPr>
            <a:spLocks noChangeShapeType="1"/>
          </p:cNvSpPr>
          <p:nvPr/>
        </p:nvSpPr>
        <p:spPr bwMode="auto">
          <a:xfrm>
            <a:off x="8364252" y="2169320"/>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19" name="Right Arrow 18"/>
          <p:cNvSpPr/>
          <p:nvPr/>
        </p:nvSpPr>
        <p:spPr>
          <a:xfrm>
            <a:off x="2909646" y="3107699"/>
            <a:ext cx="6480720" cy="363474"/>
          </a:xfrm>
          <a:prstGeom prst="rightArrow">
            <a:avLst/>
          </a:prstGeom>
          <a:solidFill>
            <a:srgbClr val="005596"/>
          </a:solidFill>
          <a:ln>
            <a:solidFill>
              <a:srgbClr val="0155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Text Box 18"/>
          <p:cNvSpPr txBox="1">
            <a:spLocks noChangeArrowheads="1"/>
          </p:cNvSpPr>
          <p:nvPr/>
        </p:nvSpPr>
        <p:spPr bwMode="auto">
          <a:xfrm>
            <a:off x="2865054" y="4439918"/>
            <a:ext cx="2056009"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Fatura vadesi poliçede belirtilen Azami Ödeme </a:t>
            </a:r>
            <a:r>
              <a:rPr lang="tr-TR" altLang="en-US" sz="1050" b="1" dirty="0" err="1">
                <a:solidFill>
                  <a:schemeClr val="tx1"/>
                </a:solidFill>
                <a:latin typeface="+mj-lt"/>
              </a:rPr>
              <a:t>Süresi’nden</a:t>
            </a:r>
            <a:r>
              <a:rPr lang="tr-TR" altLang="en-US" sz="1050" b="1" dirty="0">
                <a:solidFill>
                  <a:schemeClr val="tx1"/>
                </a:solidFill>
                <a:latin typeface="+mj-lt"/>
              </a:rPr>
              <a:t> daha uzun olamaz .</a:t>
            </a:r>
          </a:p>
        </p:txBody>
      </p:sp>
      <p:sp>
        <p:nvSpPr>
          <p:cNvPr id="21" name="Text Box 19"/>
          <p:cNvSpPr txBox="1">
            <a:spLocks noChangeArrowheads="1"/>
          </p:cNvSpPr>
          <p:nvPr/>
        </p:nvSpPr>
        <p:spPr bwMode="auto">
          <a:xfrm>
            <a:off x="5022339" y="4445063"/>
            <a:ext cx="907621"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Azami Vade</a:t>
            </a:r>
          </a:p>
          <a:p>
            <a:pPr eaLnBrk="1" hangingPunct="1">
              <a:lnSpc>
                <a:spcPct val="100000"/>
              </a:lnSpc>
              <a:buClrTx/>
              <a:buSzTx/>
              <a:buFontTx/>
              <a:buNone/>
            </a:pPr>
            <a:r>
              <a:rPr lang="tr-TR" altLang="en-US" sz="1050" b="1" dirty="0">
                <a:solidFill>
                  <a:schemeClr val="tx1"/>
                </a:solidFill>
                <a:latin typeface="+mj-lt"/>
              </a:rPr>
              <a:t>Uzatım Süresi</a:t>
            </a:r>
          </a:p>
          <a:p>
            <a:pPr eaLnBrk="1" hangingPunct="1">
              <a:lnSpc>
                <a:spcPct val="100000"/>
              </a:lnSpc>
              <a:buClrTx/>
              <a:buSzTx/>
              <a:buFontTx/>
              <a:buNone/>
            </a:pPr>
            <a:r>
              <a:rPr lang="tr-TR" altLang="en-US" sz="1050" b="1" dirty="0">
                <a:solidFill>
                  <a:schemeClr val="tx1"/>
                </a:solidFill>
                <a:latin typeface="+mj-lt"/>
              </a:rPr>
              <a:t>(</a:t>
            </a:r>
            <a:r>
              <a:rPr lang="tr-TR" altLang="en-US" sz="1050" b="1" dirty="0" err="1">
                <a:solidFill>
                  <a:schemeClr val="tx1"/>
                </a:solidFill>
                <a:latin typeface="+mj-lt"/>
              </a:rPr>
              <a:t>Opsiyonel</a:t>
            </a:r>
            <a:r>
              <a:rPr lang="tr-TR" altLang="en-US" sz="1050" b="1" dirty="0">
                <a:solidFill>
                  <a:schemeClr val="tx1"/>
                </a:solidFill>
                <a:latin typeface="+mj-lt"/>
              </a:rPr>
              <a:t>*)</a:t>
            </a:r>
          </a:p>
        </p:txBody>
      </p:sp>
      <p:sp>
        <p:nvSpPr>
          <p:cNvPr id="22" name="Line 13"/>
          <p:cNvSpPr>
            <a:spLocks noChangeShapeType="1"/>
          </p:cNvSpPr>
          <p:nvPr/>
        </p:nvSpPr>
        <p:spPr bwMode="auto">
          <a:xfrm>
            <a:off x="4921062" y="3465513"/>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23" name="Line 13"/>
          <p:cNvSpPr>
            <a:spLocks noChangeShapeType="1"/>
          </p:cNvSpPr>
          <p:nvPr/>
        </p:nvSpPr>
        <p:spPr bwMode="auto">
          <a:xfrm>
            <a:off x="2909646" y="3471173"/>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24" name="Line 13"/>
          <p:cNvSpPr>
            <a:spLocks noChangeShapeType="1"/>
          </p:cNvSpPr>
          <p:nvPr/>
        </p:nvSpPr>
        <p:spPr bwMode="auto">
          <a:xfrm>
            <a:off x="6177010" y="3473512"/>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25" name="Line 13"/>
          <p:cNvSpPr>
            <a:spLocks noChangeShapeType="1"/>
          </p:cNvSpPr>
          <p:nvPr/>
        </p:nvSpPr>
        <p:spPr bwMode="auto">
          <a:xfrm>
            <a:off x="6824791" y="3473512"/>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26" name="Line 34"/>
          <p:cNvSpPr>
            <a:spLocks noChangeShapeType="1"/>
          </p:cNvSpPr>
          <p:nvPr/>
        </p:nvSpPr>
        <p:spPr bwMode="auto">
          <a:xfrm>
            <a:off x="6274365" y="3607445"/>
            <a:ext cx="461963" cy="0"/>
          </a:xfrm>
          <a:prstGeom prst="line">
            <a:avLst/>
          </a:prstGeom>
          <a:noFill/>
          <a:ln w="38100">
            <a:solidFill>
              <a:srgbClr val="F2650E"/>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sz="1350"/>
          </a:p>
        </p:txBody>
      </p:sp>
      <p:sp>
        <p:nvSpPr>
          <p:cNvPr id="27" name="Line 34"/>
          <p:cNvSpPr>
            <a:spLocks noChangeShapeType="1"/>
          </p:cNvSpPr>
          <p:nvPr/>
        </p:nvSpPr>
        <p:spPr bwMode="auto">
          <a:xfrm>
            <a:off x="5072610" y="3601494"/>
            <a:ext cx="975395" cy="5953"/>
          </a:xfrm>
          <a:prstGeom prst="line">
            <a:avLst/>
          </a:prstGeom>
          <a:noFill/>
          <a:ln w="38100">
            <a:solidFill>
              <a:srgbClr val="F2650E"/>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sz="1350"/>
          </a:p>
        </p:txBody>
      </p:sp>
      <p:sp>
        <p:nvSpPr>
          <p:cNvPr id="28" name="Line 34"/>
          <p:cNvSpPr>
            <a:spLocks noChangeShapeType="1"/>
          </p:cNvSpPr>
          <p:nvPr/>
        </p:nvSpPr>
        <p:spPr bwMode="auto">
          <a:xfrm>
            <a:off x="2999656" y="3604543"/>
            <a:ext cx="1854206" cy="0"/>
          </a:xfrm>
          <a:prstGeom prst="line">
            <a:avLst/>
          </a:prstGeom>
          <a:noFill/>
          <a:ln w="38100">
            <a:solidFill>
              <a:srgbClr val="F2650E"/>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sz="1350"/>
          </a:p>
        </p:txBody>
      </p:sp>
      <p:sp>
        <p:nvSpPr>
          <p:cNvPr id="29" name="Text Box 19"/>
          <p:cNvSpPr txBox="1">
            <a:spLocks noChangeArrowheads="1"/>
          </p:cNvSpPr>
          <p:nvPr/>
        </p:nvSpPr>
        <p:spPr bwMode="auto">
          <a:xfrm>
            <a:off x="3103099" y="3645204"/>
            <a:ext cx="180530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Azami 120, 180 veya 360 gün</a:t>
            </a:r>
            <a:endParaRPr lang="en-GB" altLang="en-US" sz="1050" b="1" dirty="0">
              <a:solidFill>
                <a:schemeClr val="tx1"/>
              </a:solidFill>
              <a:latin typeface="+mj-lt"/>
            </a:endParaRPr>
          </a:p>
        </p:txBody>
      </p:sp>
      <p:sp>
        <p:nvSpPr>
          <p:cNvPr id="30" name="Text Box 19"/>
          <p:cNvSpPr txBox="1">
            <a:spLocks noChangeArrowheads="1"/>
          </p:cNvSpPr>
          <p:nvPr/>
        </p:nvSpPr>
        <p:spPr bwMode="auto">
          <a:xfrm>
            <a:off x="5252179" y="3636217"/>
            <a:ext cx="56137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60 gün</a:t>
            </a:r>
            <a:endParaRPr lang="en-GB" altLang="en-US" sz="1050" b="1" dirty="0">
              <a:solidFill>
                <a:schemeClr val="tx1"/>
              </a:solidFill>
              <a:latin typeface="+mj-lt"/>
            </a:endParaRPr>
          </a:p>
        </p:txBody>
      </p:sp>
      <p:sp>
        <p:nvSpPr>
          <p:cNvPr id="31" name="Text Box 19"/>
          <p:cNvSpPr txBox="1">
            <a:spLocks noChangeArrowheads="1"/>
          </p:cNvSpPr>
          <p:nvPr/>
        </p:nvSpPr>
        <p:spPr bwMode="auto">
          <a:xfrm>
            <a:off x="6074515" y="4442723"/>
            <a:ext cx="90757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İhbar Süresi</a:t>
            </a:r>
          </a:p>
          <a:p>
            <a:pPr eaLnBrk="1" hangingPunct="1">
              <a:lnSpc>
                <a:spcPct val="100000"/>
              </a:lnSpc>
              <a:buClrTx/>
              <a:buSzTx/>
              <a:buFontTx/>
              <a:buNone/>
            </a:pPr>
            <a:r>
              <a:rPr lang="tr-TR" altLang="en-US" sz="1050" b="1" dirty="0">
                <a:solidFill>
                  <a:schemeClr val="tx1"/>
                </a:solidFill>
                <a:latin typeface="+mj-lt"/>
              </a:rPr>
              <a:t>(</a:t>
            </a:r>
            <a:r>
              <a:rPr lang="tr-TR" altLang="en-US" sz="1050" b="1" dirty="0" err="1">
                <a:solidFill>
                  <a:schemeClr val="tx1"/>
                </a:solidFill>
                <a:latin typeface="+mj-lt"/>
              </a:rPr>
              <a:t>Opsiyonel</a:t>
            </a:r>
            <a:r>
              <a:rPr lang="tr-TR" altLang="en-US" sz="1050" b="1" dirty="0">
                <a:solidFill>
                  <a:schemeClr val="tx1"/>
                </a:solidFill>
                <a:latin typeface="+mj-lt"/>
              </a:rPr>
              <a:t>*)</a:t>
            </a:r>
          </a:p>
        </p:txBody>
      </p:sp>
      <p:sp>
        <p:nvSpPr>
          <p:cNvPr id="32" name="Text Box 19"/>
          <p:cNvSpPr txBox="1">
            <a:spLocks noChangeArrowheads="1"/>
          </p:cNvSpPr>
          <p:nvPr/>
        </p:nvSpPr>
        <p:spPr bwMode="auto">
          <a:xfrm>
            <a:off x="6192843" y="3628761"/>
            <a:ext cx="56137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30 gün</a:t>
            </a:r>
            <a:endParaRPr lang="en-GB" altLang="en-US" sz="1050" b="1" dirty="0">
              <a:solidFill>
                <a:schemeClr val="tx1"/>
              </a:solidFill>
              <a:latin typeface="+mj-lt"/>
            </a:endParaRPr>
          </a:p>
        </p:txBody>
      </p:sp>
      <p:sp>
        <p:nvSpPr>
          <p:cNvPr id="33" name="Line 34"/>
          <p:cNvSpPr>
            <a:spLocks noChangeShapeType="1"/>
          </p:cNvSpPr>
          <p:nvPr/>
        </p:nvSpPr>
        <p:spPr bwMode="auto">
          <a:xfrm>
            <a:off x="6872439" y="3586124"/>
            <a:ext cx="1475141" cy="11609"/>
          </a:xfrm>
          <a:prstGeom prst="line">
            <a:avLst/>
          </a:prstGeom>
          <a:noFill/>
          <a:ln w="38100">
            <a:solidFill>
              <a:srgbClr val="F2650E"/>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sz="1350"/>
          </a:p>
        </p:txBody>
      </p:sp>
      <p:sp>
        <p:nvSpPr>
          <p:cNvPr id="34" name="Text Box 19"/>
          <p:cNvSpPr txBox="1">
            <a:spLocks noChangeArrowheads="1"/>
          </p:cNvSpPr>
          <p:nvPr/>
        </p:nvSpPr>
        <p:spPr bwMode="auto">
          <a:xfrm>
            <a:off x="7093118" y="4437063"/>
            <a:ext cx="97975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Tahsilat Süreci </a:t>
            </a:r>
          </a:p>
        </p:txBody>
      </p:sp>
      <p:sp>
        <p:nvSpPr>
          <p:cNvPr id="35" name="Line 10"/>
          <p:cNvSpPr>
            <a:spLocks noChangeShapeType="1"/>
          </p:cNvSpPr>
          <p:nvPr/>
        </p:nvSpPr>
        <p:spPr bwMode="auto">
          <a:xfrm>
            <a:off x="8364252" y="3465513"/>
            <a:ext cx="0" cy="971550"/>
          </a:xfrm>
          <a:prstGeom prst="line">
            <a:avLst/>
          </a:prstGeom>
          <a:ln w="19050" cap="flat" cmpd="sng" algn="ctr">
            <a:solidFill>
              <a:srgbClr val="F2650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endParaRPr lang="en-US" sz="1350"/>
          </a:p>
        </p:txBody>
      </p:sp>
      <p:sp>
        <p:nvSpPr>
          <p:cNvPr id="36" name="Line 34"/>
          <p:cNvSpPr>
            <a:spLocks noChangeShapeType="1"/>
          </p:cNvSpPr>
          <p:nvPr/>
        </p:nvSpPr>
        <p:spPr bwMode="auto">
          <a:xfrm>
            <a:off x="8489595" y="3591927"/>
            <a:ext cx="461963" cy="0"/>
          </a:xfrm>
          <a:prstGeom prst="line">
            <a:avLst/>
          </a:prstGeom>
          <a:noFill/>
          <a:ln w="38100">
            <a:solidFill>
              <a:srgbClr val="F2650E"/>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sz="1350"/>
          </a:p>
        </p:txBody>
      </p:sp>
      <p:sp>
        <p:nvSpPr>
          <p:cNvPr id="37" name="Text Box 19"/>
          <p:cNvSpPr txBox="1">
            <a:spLocks noChangeArrowheads="1"/>
          </p:cNvSpPr>
          <p:nvPr/>
        </p:nvSpPr>
        <p:spPr bwMode="auto">
          <a:xfrm>
            <a:off x="8411836" y="3621727"/>
            <a:ext cx="56137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30 gün</a:t>
            </a:r>
            <a:endParaRPr lang="en-GB" altLang="en-US" sz="1050" b="1" dirty="0">
              <a:solidFill>
                <a:schemeClr val="tx1"/>
              </a:solidFill>
              <a:latin typeface="+mj-lt"/>
            </a:endParaRPr>
          </a:p>
        </p:txBody>
      </p:sp>
      <p:sp>
        <p:nvSpPr>
          <p:cNvPr id="41" name="Text Box 19"/>
          <p:cNvSpPr txBox="1">
            <a:spLocks noChangeArrowheads="1"/>
          </p:cNvSpPr>
          <p:nvPr/>
        </p:nvSpPr>
        <p:spPr bwMode="auto">
          <a:xfrm>
            <a:off x="7250554" y="3633434"/>
            <a:ext cx="63030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120 gün</a:t>
            </a:r>
            <a:endParaRPr lang="en-GB" altLang="en-US" sz="1050" b="1" strike="sngStrike" dirty="0">
              <a:solidFill>
                <a:schemeClr val="tx1"/>
              </a:solidFill>
              <a:latin typeface="+mj-lt"/>
            </a:endParaRPr>
          </a:p>
        </p:txBody>
      </p:sp>
      <p:sp>
        <p:nvSpPr>
          <p:cNvPr id="42" name="Text Box 19"/>
          <p:cNvSpPr txBox="1">
            <a:spLocks noChangeArrowheads="1"/>
          </p:cNvSpPr>
          <p:nvPr/>
        </p:nvSpPr>
        <p:spPr bwMode="auto">
          <a:xfrm>
            <a:off x="8347579" y="4437063"/>
            <a:ext cx="101924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ts val="2200"/>
              </a:lnSpc>
              <a:buClr>
                <a:srgbClr val="FC3E40"/>
              </a:buClr>
              <a:buSzPct val="130000"/>
              <a:buFont typeface="Wingdings" pitchFamily="2" charset="2"/>
              <a:buChar char="§"/>
              <a:defRPr sz="1600">
                <a:solidFill>
                  <a:srgbClr val="000000"/>
                </a:solidFill>
                <a:latin typeface="Arial" pitchFamily="34" charset="0"/>
              </a:defRPr>
            </a:lvl1pPr>
            <a:lvl2pPr marL="742950" indent="-285750" eaLnBrk="0" hangingPunct="0">
              <a:lnSpc>
                <a:spcPts val="2200"/>
              </a:lnSpc>
              <a:buClr>
                <a:srgbClr val="FC3E40"/>
              </a:buClr>
              <a:buFont typeface="Wingdings" pitchFamily="2" charset="2"/>
              <a:buChar char="§"/>
              <a:defRPr sz="1600">
                <a:solidFill>
                  <a:schemeClr val="tx1"/>
                </a:solidFill>
                <a:latin typeface="Arial" pitchFamily="34" charset="0"/>
              </a:defRPr>
            </a:lvl2pPr>
            <a:lvl3pPr marL="1143000" indent="-228600" eaLnBrk="0" hangingPunct="0">
              <a:lnSpc>
                <a:spcPts val="2200"/>
              </a:lnSpc>
              <a:buClr>
                <a:srgbClr val="FC3E40"/>
              </a:buClr>
              <a:buFont typeface="Wingdings" pitchFamily="2" charset="2"/>
              <a:buChar char="§"/>
              <a:defRPr sz="1600">
                <a:solidFill>
                  <a:schemeClr val="tx1"/>
                </a:solidFill>
                <a:latin typeface="Arial" pitchFamily="34" charset="0"/>
              </a:defRPr>
            </a:lvl3pPr>
            <a:lvl4pPr marL="1600200" indent="-228600" eaLnBrk="0" hangingPunct="0">
              <a:lnSpc>
                <a:spcPts val="2200"/>
              </a:lnSpc>
              <a:buClr>
                <a:srgbClr val="FC3E40"/>
              </a:buClr>
              <a:buFont typeface="Wingdings" pitchFamily="2" charset="2"/>
              <a:buChar char="§"/>
              <a:defRPr sz="1600">
                <a:solidFill>
                  <a:schemeClr val="tx1"/>
                </a:solidFill>
                <a:latin typeface="Arial" pitchFamily="34" charset="0"/>
              </a:defRPr>
            </a:lvl4pPr>
            <a:lvl5pPr marL="2057400" indent="-228600" eaLnBrk="0" hangingPunct="0">
              <a:lnSpc>
                <a:spcPts val="2200"/>
              </a:lnSpc>
              <a:buClr>
                <a:srgbClr val="FC3E40"/>
              </a:buClr>
              <a:buFont typeface="Wingdings" pitchFamily="2" charset="2"/>
              <a:buChar char="§"/>
              <a:defRPr sz="1600">
                <a:solidFill>
                  <a:schemeClr val="tx1"/>
                </a:solidFill>
                <a:latin typeface="Arial" pitchFamily="34" charset="0"/>
              </a:defRPr>
            </a:lvl5pPr>
            <a:lvl6pPr marL="25146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6pPr>
            <a:lvl7pPr marL="29718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7pPr>
            <a:lvl8pPr marL="34290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8pPr>
            <a:lvl9pPr marL="3886200" indent="-228600" eaLnBrk="0" fontAlgn="base" hangingPunct="0">
              <a:lnSpc>
                <a:spcPts val="2200"/>
              </a:lnSpc>
              <a:spcBef>
                <a:spcPct val="0"/>
              </a:spcBef>
              <a:spcAft>
                <a:spcPct val="0"/>
              </a:spcAft>
              <a:buClr>
                <a:srgbClr val="FC3E40"/>
              </a:buClr>
              <a:buFont typeface="Wingdings" pitchFamily="2" charset="2"/>
              <a:buChar char="§"/>
              <a:defRPr sz="1600">
                <a:solidFill>
                  <a:schemeClr val="tx1"/>
                </a:solidFill>
                <a:latin typeface="Arial" pitchFamily="34" charset="0"/>
              </a:defRPr>
            </a:lvl9pPr>
          </a:lstStyle>
          <a:p>
            <a:pPr eaLnBrk="1" hangingPunct="1">
              <a:lnSpc>
                <a:spcPct val="100000"/>
              </a:lnSpc>
              <a:buClrTx/>
              <a:buSzTx/>
              <a:buFontTx/>
              <a:buNone/>
            </a:pPr>
            <a:r>
              <a:rPr lang="tr-TR" altLang="en-US" sz="1050" b="1" dirty="0">
                <a:solidFill>
                  <a:schemeClr val="tx1"/>
                </a:solidFill>
                <a:latin typeface="+mj-lt"/>
              </a:rPr>
              <a:t>Tazminat</a:t>
            </a:r>
          </a:p>
          <a:p>
            <a:pPr eaLnBrk="1" hangingPunct="1">
              <a:lnSpc>
                <a:spcPct val="100000"/>
              </a:lnSpc>
              <a:buClrTx/>
              <a:buSzTx/>
              <a:buFontTx/>
              <a:buNone/>
            </a:pPr>
            <a:r>
              <a:rPr lang="tr-TR" altLang="en-US" sz="1050" b="1" dirty="0">
                <a:solidFill>
                  <a:schemeClr val="tx1"/>
                </a:solidFill>
                <a:latin typeface="+mj-lt"/>
              </a:rPr>
              <a:t>Ödemesi</a:t>
            </a:r>
          </a:p>
        </p:txBody>
      </p:sp>
      <p:sp>
        <p:nvSpPr>
          <p:cNvPr id="6" name="Metin kutusu 5"/>
          <p:cNvSpPr txBox="1"/>
          <p:nvPr/>
        </p:nvSpPr>
        <p:spPr>
          <a:xfrm>
            <a:off x="2461446" y="5264742"/>
            <a:ext cx="6928920" cy="415498"/>
          </a:xfrm>
          <a:prstGeom prst="rect">
            <a:avLst/>
          </a:prstGeom>
          <a:noFill/>
        </p:spPr>
        <p:txBody>
          <a:bodyPr wrap="square" rtlCol="0">
            <a:spAutoFit/>
          </a:bodyPr>
          <a:lstStyle/>
          <a:p>
            <a:r>
              <a:rPr lang="tr-TR" sz="1050" b="1" dirty="0"/>
              <a:t>*</a:t>
            </a:r>
            <a:r>
              <a:rPr lang="tr-TR" sz="1050" b="1" dirty="0" err="1"/>
              <a:t>Opsiyonel</a:t>
            </a:r>
            <a:r>
              <a:rPr lang="tr-TR" sz="1050" b="1" dirty="0"/>
              <a:t> süreler, Sigortalı’nın inisiyatifindedir. Dilerse, faturanın veya varsa çekin vadesinin dolduğu gün müdahale talebinde bulunabilir. </a:t>
            </a: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955" y="6096001"/>
            <a:ext cx="1637072" cy="582262"/>
          </a:xfrm>
          <a:prstGeom prst="rect">
            <a:avLst/>
          </a:prstGeom>
        </p:spPr>
      </p:pic>
      <p:sp>
        <p:nvSpPr>
          <p:cNvPr id="38"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HASAR SÜRECİ</a:t>
            </a:r>
            <a:endParaRPr lang="en-US" sz="3200" b="1" dirty="0">
              <a:latin typeface="+mn-lt"/>
            </a:endParaRPr>
          </a:p>
        </p:txBody>
      </p:sp>
    </p:spTree>
    <p:extLst>
      <p:ext uri="{BB962C8B-B14F-4D97-AF65-F5344CB8AC3E}">
        <p14:creationId xmlns:p14="http://schemas.microsoft.com/office/powerpoint/2010/main" val="41133024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1044"/>
            <a:ext cx="10515600" cy="5126267"/>
          </a:xfrm>
        </p:spPr>
        <p:txBody>
          <a:bodyPr>
            <a:normAutofit fontScale="92500" lnSpcReduction="10000"/>
          </a:bodyPr>
          <a:lstStyle/>
          <a:p>
            <a:endParaRPr lang="tr-TR" sz="2400" dirty="0"/>
          </a:p>
          <a:p>
            <a:endParaRPr lang="tr-TR" sz="2400" dirty="0"/>
          </a:p>
          <a:p>
            <a:endParaRPr lang="tr-TR" sz="2400" dirty="0"/>
          </a:p>
          <a:p>
            <a:endParaRPr lang="tr-TR" sz="2400" dirty="0"/>
          </a:p>
          <a:p>
            <a:endParaRPr lang="tr-TR" sz="2400" dirty="0"/>
          </a:p>
          <a:p>
            <a:endParaRPr lang="tr-TR" sz="2400" dirty="0"/>
          </a:p>
          <a:p>
            <a:endParaRPr lang="tr-TR" sz="2400" dirty="0"/>
          </a:p>
          <a:p>
            <a:endParaRPr lang="tr-TR" sz="2400" dirty="0"/>
          </a:p>
          <a:p>
            <a:endParaRPr lang="tr-TR" sz="2400" dirty="0"/>
          </a:p>
          <a:p>
            <a:endParaRPr lang="tr-TR" sz="2400" dirty="0"/>
          </a:p>
          <a:p>
            <a:r>
              <a:rPr lang="tr-TR" sz="2400" dirty="0"/>
              <a:t>Başta Sistem’in yöneticisi olan Halk Sigorta A.Ş. olmak üzere, Sistem’e katılan tüm sigorta şirketleri ve bu şirketlerin aracıları vasıtasıyla Devlet Destekli Alacak Sigortası’na başvurabilirsiniz.</a:t>
            </a:r>
          </a:p>
          <a:p>
            <a:endParaRPr lang="tr-TR" sz="16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15</a:t>
            </a:fld>
            <a:endParaRPr lang="tr-TR">
              <a:solidFill>
                <a:prstClr val="black">
                  <a:tint val="75000"/>
                </a:prstClr>
              </a:solidFill>
            </a:endParaRPr>
          </a:p>
        </p:txBody>
      </p:sp>
      <p:sp>
        <p:nvSpPr>
          <p:cNvPr id="5" name="Unvan 1"/>
          <p:cNvSpPr txBox="1">
            <a:spLocks/>
          </p:cNvSpPr>
          <p:nvPr/>
        </p:nvSpPr>
        <p:spPr>
          <a:xfrm>
            <a:off x="0" y="446604"/>
            <a:ext cx="121920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Sigortası’na </a:t>
            </a:r>
            <a:r>
              <a:rPr lang="tr-TR" sz="3200" b="1">
                <a:latin typeface="+mn-lt"/>
              </a:rPr>
              <a:t>Nasıl Başvurabilirsiniz?</a:t>
            </a:r>
            <a:endParaRPr lang="en-US" sz="3200" b="1" dirty="0">
              <a:latin typeface="+mn-lt"/>
            </a:endParaRPr>
          </a:p>
        </p:txBody>
      </p:sp>
      <p:graphicFrame>
        <p:nvGraphicFramePr>
          <p:cNvPr id="6" name="Diagram 2"/>
          <p:cNvGraphicFramePr/>
          <p:nvPr>
            <p:extLst>
              <p:ext uri="{D42A27DB-BD31-4B8C-83A1-F6EECF244321}">
                <p14:modId xmlns:p14="http://schemas.microsoft.com/office/powerpoint/2010/main" val="2670921895"/>
              </p:ext>
            </p:extLst>
          </p:nvPr>
        </p:nvGraphicFramePr>
        <p:xfrm>
          <a:off x="1675690" y="955522"/>
          <a:ext cx="8840619" cy="39513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151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 presetClass="entr" presetSubtype="4"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 calcmode="lin" valueType="num">
                                      <p:cBhvr additive="base">
                                        <p:cTn id="1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16</a:t>
            </a:fld>
            <a:endParaRPr lang="tr-TR">
              <a:solidFill>
                <a:prstClr val="black">
                  <a:tint val="75000"/>
                </a:prstClr>
              </a:solidFill>
            </a:endParaRPr>
          </a:p>
        </p:txBody>
      </p:sp>
      <p:sp>
        <p:nvSpPr>
          <p:cNvPr id="5"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SİGORTASI SİSTEMİ’NİN FAYDALARI</a:t>
            </a:r>
            <a:endParaRPr lang="en-US" sz="3200" b="1" dirty="0">
              <a:latin typeface="+mn-lt"/>
            </a:endParaRPr>
          </a:p>
        </p:txBody>
      </p:sp>
      <p:sp>
        <p:nvSpPr>
          <p:cNvPr id="16" name="Gözyaşı Damlası 15"/>
          <p:cNvSpPr/>
          <p:nvPr/>
        </p:nvSpPr>
        <p:spPr>
          <a:xfrm>
            <a:off x="762000" y="1445342"/>
            <a:ext cx="2064774" cy="1956620"/>
          </a:xfrm>
          <a:prstGeom prst="teardrop">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Gözyaşı Damlası 16"/>
          <p:cNvSpPr/>
          <p:nvPr/>
        </p:nvSpPr>
        <p:spPr>
          <a:xfrm>
            <a:off x="2826774" y="3909910"/>
            <a:ext cx="2064774" cy="1956620"/>
          </a:xfrm>
          <a:prstGeom prst="teardrop">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Gözyaşı Damlası 17"/>
          <p:cNvSpPr/>
          <p:nvPr/>
        </p:nvSpPr>
        <p:spPr>
          <a:xfrm>
            <a:off x="4891548" y="1445342"/>
            <a:ext cx="2064774" cy="1956620"/>
          </a:xfrm>
          <a:prstGeom prst="teardrop">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Gözyaşı Damlası 18"/>
          <p:cNvSpPr/>
          <p:nvPr/>
        </p:nvSpPr>
        <p:spPr>
          <a:xfrm>
            <a:off x="6956322" y="3909910"/>
            <a:ext cx="2064774" cy="1956620"/>
          </a:xfrm>
          <a:prstGeom prst="teardrop">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Gözyaşı Damlası 19"/>
          <p:cNvSpPr/>
          <p:nvPr/>
        </p:nvSpPr>
        <p:spPr>
          <a:xfrm>
            <a:off x="9021096" y="1440426"/>
            <a:ext cx="2064774" cy="1956620"/>
          </a:xfrm>
          <a:prstGeom prst="teardrop">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Metin kutusu 21"/>
          <p:cNvSpPr txBox="1"/>
          <p:nvPr/>
        </p:nvSpPr>
        <p:spPr>
          <a:xfrm>
            <a:off x="4891548" y="2147049"/>
            <a:ext cx="2064774" cy="584775"/>
          </a:xfrm>
          <a:prstGeom prst="rect">
            <a:avLst/>
          </a:prstGeom>
          <a:noFill/>
        </p:spPr>
        <p:txBody>
          <a:bodyPr wrap="square" rtlCol="0">
            <a:spAutoFit/>
          </a:bodyPr>
          <a:lstStyle/>
          <a:p>
            <a:pPr algn="ctr"/>
            <a:r>
              <a:rPr lang="tr-TR" sz="3200" dirty="0">
                <a:solidFill>
                  <a:schemeClr val="bg1"/>
                </a:solidFill>
              </a:rPr>
              <a:t>Kredibilite</a:t>
            </a:r>
          </a:p>
        </p:txBody>
      </p:sp>
      <p:sp>
        <p:nvSpPr>
          <p:cNvPr id="23" name="Metin kutusu 22"/>
          <p:cNvSpPr txBox="1"/>
          <p:nvPr/>
        </p:nvSpPr>
        <p:spPr>
          <a:xfrm>
            <a:off x="838201" y="2095570"/>
            <a:ext cx="1988574" cy="646331"/>
          </a:xfrm>
          <a:prstGeom prst="rect">
            <a:avLst/>
          </a:prstGeom>
          <a:noFill/>
        </p:spPr>
        <p:txBody>
          <a:bodyPr wrap="square" rtlCol="0">
            <a:spAutoFit/>
          </a:bodyPr>
          <a:lstStyle/>
          <a:p>
            <a:pPr algn="ctr"/>
            <a:r>
              <a:rPr lang="tr-TR" sz="3600" dirty="0">
                <a:solidFill>
                  <a:schemeClr val="bg1"/>
                </a:solidFill>
              </a:rPr>
              <a:t>Koruma</a:t>
            </a:r>
          </a:p>
        </p:txBody>
      </p:sp>
      <p:sp>
        <p:nvSpPr>
          <p:cNvPr id="24" name="Metin kutusu 23"/>
          <p:cNvSpPr txBox="1"/>
          <p:nvPr/>
        </p:nvSpPr>
        <p:spPr>
          <a:xfrm>
            <a:off x="9021095" y="2025891"/>
            <a:ext cx="2064775" cy="830997"/>
          </a:xfrm>
          <a:prstGeom prst="rect">
            <a:avLst/>
          </a:prstGeom>
          <a:noFill/>
        </p:spPr>
        <p:txBody>
          <a:bodyPr wrap="square" rtlCol="0">
            <a:spAutoFit/>
          </a:bodyPr>
          <a:lstStyle/>
          <a:p>
            <a:pPr algn="ctr"/>
            <a:r>
              <a:rPr lang="tr-TR" sz="2400" dirty="0">
                <a:solidFill>
                  <a:schemeClr val="bg1"/>
                </a:solidFill>
              </a:rPr>
              <a:t>Yeni Müşteri</a:t>
            </a:r>
          </a:p>
          <a:p>
            <a:pPr algn="ctr"/>
            <a:r>
              <a:rPr lang="tr-TR" sz="2400" dirty="0">
                <a:solidFill>
                  <a:schemeClr val="bg1"/>
                </a:solidFill>
              </a:rPr>
              <a:t>Güvenli Ticaret</a:t>
            </a:r>
          </a:p>
        </p:txBody>
      </p:sp>
      <p:sp>
        <p:nvSpPr>
          <p:cNvPr id="25" name="Metin kutusu 24"/>
          <p:cNvSpPr txBox="1"/>
          <p:nvPr/>
        </p:nvSpPr>
        <p:spPr>
          <a:xfrm>
            <a:off x="2826774" y="4472721"/>
            <a:ext cx="2064774" cy="830997"/>
          </a:xfrm>
          <a:prstGeom prst="rect">
            <a:avLst/>
          </a:prstGeom>
          <a:noFill/>
        </p:spPr>
        <p:txBody>
          <a:bodyPr wrap="square" rtlCol="0">
            <a:spAutoFit/>
          </a:bodyPr>
          <a:lstStyle/>
          <a:p>
            <a:pPr algn="ctr"/>
            <a:r>
              <a:rPr lang="tr-TR" sz="2400" dirty="0">
                <a:solidFill>
                  <a:schemeClr val="bg1"/>
                </a:solidFill>
              </a:rPr>
              <a:t>Risk Yönetimi</a:t>
            </a:r>
          </a:p>
          <a:p>
            <a:pPr algn="ctr"/>
            <a:r>
              <a:rPr lang="tr-TR" sz="2400" dirty="0">
                <a:solidFill>
                  <a:schemeClr val="bg1"/>
                </a:solidFill>
              </a:rPr>
              <a:t>Danışmanlık</a:t>
            </a:r>
          </a:p>
        </p:txBody>
      </p:sp>
      <p:sp>
        <p:nvSpPr>
          <p:cNvPr id="26" name="Metin kutusu 25"/>
          <p:cNvSpPr txBox="1"/>
          <p:nvPr/>
        </p:nvSpPr>
        <p:spPr>
          <a:xfrm>
            <a:off x="6956322" y="4411165"/>
            <a:ext cx="2064773" cy="986745"/>
          </a:xfrm>
          <a:prstGeom prst="rect">
            <a:avLst/>
          </a:prstGeom>
          <a:noFill/>
        </p:spPr>
        <p:txBody>
          <a:bodyPr wrap="square" rtlCol="0">
            <a:spAutoFit/>
          </a:bodyPr>
          <a:lstStyle/>
          <a:p>
            <a:pPr algn="ctr"/>
            <a:r>
              <a:rPr lang="tr-TR" sz="2800" dirty="0">
                <a:solidFill>
                  <a:schemeClr val="bg1"/>
                </a:solidFill>
              </a:rPr>
              <a:t>Tahsilat Yönetimi</a:t>
            </a:r>
          </a:p>
        </p:txBody>
      </p:sp>
    </p:spTree>
    <p:extLst>
      <p:ext uri="{BB962C8B-B14F-4D97-AF65-F5344CB8AC3E}">
        <p14:creationId xmlns:p14="http://schemas.microsoft.com/office/powerpoint/2010/main" val="409823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fltVal val="0"/>
                                          </p:val>
                                        </p:tav>
                                        <p:tav tm="100000">
                                          <p:val>
                                            <p:strVal val="#ppt_w"/>
                                          </p:val>
                                        </p:tav>
                                      </p:tavLst>
                                    </p:anim>
                                    <p:anim calcmode="lin" valueType="num">
                                      <p:cBhvr>
                                        <p:cTn id="13" dur="500" fill="hold"/>
                                        <p:tgtEl>
                                          <p:spTgt spid="23"/>
                                        </p:tgtEl>
                                        <p:attrNameLst>
                                          <p:attrName>ppt_h</p:attrName>
                                        </p:attrNameLst>
                                      </p:cBhvr>
                                      <p:tavLst>
                                        <p:tav tm="0">
                                          <p:val>
                                            <p:fltVal val="0"/>
                                          </p:val>
                                        </p:tav>
                                        <p:tav tm="100000">
                                          <p:val>
                                            <p:strVal val="#ppt_h"/>
                                          </p:val>
                                        </p:tav>
                                      </p:tavLst>
                                    </p:anim>
                                    <p:animEffect transition="in" filter="fade">
                                      <p:cBhvr>
                                        <p:cTn id="14" dur="500"/>
                                        <p:tgtEl>
                                          <p:spTgt spid="2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500" fill="hold"/>
                                        <p:tgtEl>
                                          <p:spTgt spid="24"/>
                                        </p:tgtEl>
                                        <p:attrNameLst>
                                          <p:attrName>ppt_w</p:attrName>
                                        </p:attrNameLst>
                                      </p:cBhvr>
                                      <p:tavLst>
                                        <p:tav tm="0">
                                          <p:val>
                                            <p:fltVal val="0"/>
                                          </p:val>
                                        </p:tav>
                                        <p:tav tm="100000">
                                          <p:val>
                                            <p:strVal val="#ppt_w"/>
                                          </p:val>
                                        </p:tav>
                                      </p:tavLst>
                                    </p:anim>
                                    <p:anim calcmode="lin" valueType="num">
                                      <p:cBhvr>
                                        <p:cTn id="37" dur="500" fill="hold"/>
                                        <p:tgtEl>
                                          <p:spTgt spid="24"/>
                                        </p:tgtEl>
                                        <p:attrNameLst>
                                          <p:attrName>ppt_h</p:attrName>
                                        </p:attrNameLst>
                                      </p:cBhvr>
                                      <p:tavLst>
                                        <p:tav tm="0">
                                          <p:val>
                                            <p:fltVal val="0"/>
                                          </p:val>
                                        </p:tav>
                                        <p:tav tm="100000">
                                          <p:val>
                                            <p:strVal val="#ppt_h"/>
                                          </p:val>
                                        </p:tav>
                                      </p:tavLst>
                                    </p:anim>
                                    <p:animEffect transition="in" filter="fade">
                                      <p:cBhvr>
                                        <p:cTn id="38" dur="5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p:cTn id="48" dur="500" fill="hold"/>
                                        <p:tgtEl>
                                          <p:spTgt spid="25"/>
                                        </p:tgtEl>
                                        <p:attrNameLst>
                                          <p:attrName>ppt_w</p:attrName>
                                        </p:attrNameLst>
                                      </p:cBhvr>
                                      <p:tavLst>
                                        <p:tav tm="0">
                                          <p:val>
                                            <p:fltVal val="0"/>
                                          </p:val>
                                        </p:tav>
                                        <p:tav tm="100000">
                                          <p:val>
                                            <p:strVal val="#ppt_w"/>
                                          </p:val>
                                        </p:tav>
                                      </p:tavLst>
                                    </p:anim>
                                    <p:anim calcmode="lin" valueType="num">
                                      <p:cBhvr>
                                        <p:cTn id="49" dur="500" fill="hold"/>
                                        <p:tgtEl>
                                          <p:spTgt spid="25"/>
                                        </p:tgtEl>
                                        <p:attrNameLst>
                                          <p:attrName>ppt_h</p:attrName>
                                        </p:attrNameLst>
                                      </p:cBhvr>
                                      <p:tavLst>
                                        <p:tav tm="0">
                                          <p:val>
                                            <p:fltVal val="0"/>
                                          </p:val>
                                        </p:tav>
                                        <p:tav tm="100000">
                                          <p:val>
                                            <p:strVal val="#ppt_h"/>
                                          </p:val>
                                        </p:tav>
                                      </p:tavLst>
                                    </p:anim>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p:cTn id="60" dur="500" fill="hold"/>
                                        <p:tgtEl>
                                          <p:spTgt spid="26"/>
                                        </p:tgtEl>
                                        <p:attrNameLst>
                                          <p:attrName>ppt_w</p:attrName>
                                        </p:attrNameLst>
                                      </p:cBhvr>
                                      <p:tavLst>
                                        <p:tav tm="0">
                                          <p:val>
                                            <p:fltVal val="0"/>
                                          </p:val>
                                        </p:tav>
                                        <p:tav tm="100000">
                                          <p:val>
                                            <p:strVal val="#ppt_w"/>
                                          </p:val>
                                        </p:tav>
                                      </p:tavLst>
                                    </p:anim>
                                    <p:anim calcmode="lin" valueType="num">
                                      <p:cBhvr>
                                        <p:cTn id="61" dur="500" fill="hold"/>
                                        <p:tgtEl>
                                          <p:spTgt spid="26"/>
                                        </p:tgtEl>
                                        <p:attrNameLst>
                                          <p:attrName>ppt_h</p:attrName>
                                        </p:attrNameLst>
                                      </p:cBhvr>
                                      <p:tavLst>
                                        <p:tav tm="0">
                                          <p:val>
                                            <p:fltVal val="0"/>
                                          </p:val>
                                        </p:tav>
                                        <p:tav tm="100000">
                                          <p:val>
                                            <p:strVal val="#ppt_h"/>
                                          </p:val>
                                        </p:tav>
                                      </p:tavLst>
                                    </p:anim>
                                    <p:animEffect transition="in" filter="fade">
                                      <p:cBhvr>
                                        <p:cTn id="6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2" grpId="0"/>
      <p:bldP spid="23" grpId="0"/>
      <p:bldP spid="24" grpId="0"/>
      <p:bldP spid="25"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1045"/>
            <a:ext cx="10515600" cy="5087127"/>
          </a:xfrm>
        </p:spPr>
        <p:txBody>
          <a:bodyPr/>
          <a:lstStyle/>
          <a:p>
            <a:pPr marL="0" indent="0">
              <a:spcAft>
                <a:spcPts val="600"/>
              </a:spcAft>
              <a:buNone/>
            </a:pPr>
            <a:r>
              <a:rPr lang="tr-TR" sz="2400" dirty="0"/>
              <a:t>Devlet Destekli Ticari Alacak Sigortası ile ilgili çarpıcı bir örnek; </a:t>
            </a:r>
          </a:p>
          <a:p>
            <a:pPr>
              <a:spcAft>
                <a:spcPts val="600"/>
              </a:spcAft>
            </a:pPr>
            <a:r>
              <a:rPr lang="tr-TR" sz="2400" dirty="0"/>
              <a:t>Ahmet Bey %5 kar marjı ile çalışan bir firmanın sahibidir. </a:t>
            </a:r>
          </a:p>
          <a:p>
            <a:pPr>
              <a:spcAft>
                <a:spcPts val="600"/>
              </a:spcAft>
            </a:pPr>
            <a:r>
              <a:rPr lang="tr-TR" sz="2400" dirty="0"/>
              <a:t>Yıllardır güvendiği ve çalıştığı bir alıcısına yaptığı 100.000 TL’lik vadeli bir satışından doğan alacağını tahsil edemediğini düşünelim. </a:t>
            </a:r>
          </a:p>
          <a:p>
            <a:pPr>
              <a:spcAft>
                <a:spcPts val="600"/>
              </a:spcAft>
            </a:pPr>
            <a:r>
              <a:rPr lang="tr-TR" sz="2400" dirty="0"/>
              <a:t>Devlet Destekli Alacak Sigortası olmayan Ahmet Bey, bu kaybını telafi edebilmek için 2.000.000 TL’lik yeni bir satış yapması gerekmektedir.  Bu da yeni riskler anlamına gelmektedir. </a:t>
            </a:r>
          </a:p>
          <a:p>
            <a:pPr>
              <a:spcAft>
                <a:spcPts val="600"/>
              </a:spcAft>
            </a:pPr>
            <a:r>
              <a:rPr lang="tr-TR" sz="2400" dirty="0"/>
              <a:t>Devlet Destekli Alacak Sigortası Sistemi ile KOBİ’lerin hem mevcut riskleri koruma altında olacak hem de yeni satışlarda daha güvenli şekilde hareket edebileceklerdir. </a:t>
            </a:r>
          </a:p>
          <a:p>
            <a:endParaRPr lang="tr-TR" sz="1800" dirty="0"/>
          </a:p>
          <a:p>
            <a:endParaRPr lang="tr-TR" sz="1800" dirty="0"/>
          </a:p>
          <a:p>
            <a:endParaRPr lang="tr-TR" sz="1600" dirty="0"/>
          </a:p>
          <a:p>
            <a:endParaRPr lang="en-US" sz="16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17</a:t>
            </a:fld>
            <a:endParaRPr lang="tr-TR">
              <a:solidFill>
                <a:prstClr val="black">
                  <a:tint val="75000"/>
                </a:prstClr>
              </a:solidFill>
            </a:endParaRPr>
          </a:p>
        </p:txBody>
      </p:sp>
      <p:sp>
        <p:nvSpPr>
          <p:cNvPr id="5"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SİGORTASI SİSTEMİ’NİN FAYDALARI</a:t>
            </a:r>
            <a:endParaRPr lang="en-US" sz="3200" b="1" dirty="0">
              <a:latin typeface="+mn-lt"/>
            </a:endParaRPr>
          </a:p>
        </p:txBody>
      </p:sp>
    </p:spTree>
    <p:extLst>
      <p:ext uri="{BB962C8B-B14F-4D97-AF65-F5344CB8AC3E}">
        <p14:creationId xmlns:p14="http://schemas.microsoft.com/office/powerpoint/2010/main" val="186133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2060848"/>
            <a:ext cx="8229600" cy="936104"/>
          </a:xfrm>
        </p:spPr>
        <p:txBody>
          <a:bodyPr/>
          <a:lstStyle/>
          <a:p>
            <a:pPr marL="0" indent="0" algn="ctr">
              <a:buNone/>
            </a:pPr>
            <a:r>
              <a:rPr lang="tr-TR" sz="4000" dirty="0"/>
              <a:t>TEŞEKKÜR EDERİZ</a:t>
            </a:r>
            <a:endParaRPr lang="en-US" sz="40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18</a:t>
            </a:fld>
            <a:endParaRPr lang="tr-TR">
              <a:solidFill>
                <a:prstClr val="black">
                  <a:tint val="75000"/>
                </a:prstClr>
              </a:solidFill>
            </a:endParaRPr>
          </a:p>
        </p:txBody>
      </p:sp>
      <p:sp>
        <p:nvSpPr>
          <p:cNvPr id="5" name="İçerik Yer Tutucusu 2"/>
          <p:cNvSpPr txBox="1">
            <a:spLocks/>
          </p:cNvSpPr>
          <p:nvPr/>
        </p:nvSpPr>
        <p:spPr>
          <a:xfrm>
            <a:off x="1981200" y="2996952"/>
            <a:ext cx="8229600" cy="208823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sz="3600" dirty="0"/>
              <a:t> </a:t>
            </a:r>
            <a:r>
              <a:rPr lang="tr-TR" sz="2800" dirty="0"/>
              <a:t>Detaylı bilgi için;</a:t>
            </a:r>
          </a:p>
          <a:p>
            <a:pPr marL="0" indent="0" algn="ctr">
              <a:buNone/>
            </a:pPr>
            <a:r>
              <a:rPr lang="tr-TR" sz="2800" dirty="0">
                <a:solidFill>
                  <a:prstClr val="black"/>
                </a:solidFill>
                <a:hlinkClick r:id="rId2"/>
              </a:rPr>
              <a:t>www.alacaksigortasi.gov.tr</a:t>
            </a:r>
            <a:endParaRPr lang="tr-TR" sz="2800" dirty="0">
              <a:solidFill>
                <a:prstClr val="black"/>
              </a:solidFill>
            </a:endParaRPr>
          </a:p>
          <a:p>
            <a:pPr marL="0" indent="0" algn="ctr">
              <a:buNone/>
            </a:pPr>
            <a:r>
              <a:rPr lang="tr-TR" sz="2800" dirty="0">
                <a:solidFill>
                  <a:prstClr val="black"/>
                </a:solidFill>
                <a:hlinkClick r:id="rId3"/>
              </a:rPr>
              <a:t>www.alacaksigortasi.com.tr</a:t>
            </a:r>
            <a:endParaRPr lang="tr-TR" sz="2800" dirty="0">
              <a:solidFill>
                <a:prstClr val="black"/>
              </a:solidFill>
            </a:endParaRPr>
          </a:p>
          <a:p>
            <a:pPr marL="0" lvl="0" indent="0" algn="ctr">
              <a:spcBef>
                <a:spcPts val="0"/>
              </a:spcBef>
              <a:buNone/>
            </a:pPr>
            <a:endParaRPr lang="tr-TR" sz="2800" dirty="0">
              <a:solidFill>
                <a:prstClr val="black"/>
              </a:solidFill>
            </a:endParaRPr>
          </a:p>
          <a:p>
            <a:pPr marL="0" lvl="0" indent="0" algn="ctr">
              <a:spcBef>
                <a:spcPts val="0"/>
              </a:spcBef>
              <a:buNone/>
            </a:pPr>
            <a:endParaRPr lang="tr-TR" sz="2800" dirty="0">
              <a:solidFill>
                <a:prstClr val="black"/>
              </a:solidFill>
            </a:endParaRPr>
          </a:p>
          <a:p>
            <a:pPr marL="0" indent="0" algn="ctr">
              <a:buNone/>
            </a:pPr>
            <a:endParaRPr lang="tr-TR" sz="2800" dirty="0"/>
          </a:p>
          <a:p>
            <a:pPr marL="0" indent="0" algn="ctr">
              <a:buNone/>
            </a:pPr>
            <a:endParaRPr lang="en-US" sz="2800" dirty="0"/>
          </a:p>
        </p:txBody>
      </p:sp>
    </p:spTree>
    <p:extLst>
      <p:ext uri="{BB962C8B-B14F-4D97-AF65-F5344CB8AC3E}">
        <p14:creationId xmlns:p14="http://schemas.microsoft.com/office/powerpoint/2010/main" val="203490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80217" y="1369791"/>
            <a:ext cx="10473583" cy="3697865"/>
          </a:xfrm>
        </p:spPr>
        <p:txBody>
          <a:bodyPr anchor="ctr">
            <a:normAutofit/>
          </a:bodyPr>
          <a:lstStyle/>
          <a:p>
            <a:r>
              <a:rPr lang="tr-TR" dirty="0">
                <a:latin typeface="Calibri" panose="020F0502020204030204" pitchFamily="34" charset="0"/>
                <a:cs typeface="Calibri" panose="020F0502020204030204" pitchFamily="34" charset="0"/>
              </a:rPr>
              <a:t>KOBİ’lere Yönelik </a:t>
            </a:r>
            <a:br>
              <a:rPr lang="tr-TR" dirty="0">
                <a:latin typeface="Calibri" panose="020F0502020204030204" pitchFamily="34" charset="0"/>
                <a:cs typeface="Calibri" panose="020F0502020204030204" pitchFamily="34" charset="0"/>
              </a:rPr>
            </a:br>
            <a:r>
              <a:rPr lang="tr-TR" dirty="0">
                <a:latin typeface="Calibri" panose="020F0502020204030204" pitchFamily="34" charset="0"/>
                <a:cs typeface="Calibri" panose="020F0502020204030204" pitchFamily="34" charset="0"/>
              </a:rPr>
              <a:t>Devlet Destekli Ticari Alacak Sigortası Sistemi</a:t>
            </a:r>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125444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446604"/>
            <a:ext cx="12192000" cy="508918"/>
          </a:xfrm>
        </p:spPr>
        <p:txBody>
          <a:bodyPr>
            <a:noAutofit/>
          </a:bodyPr>
          <a:lstStyle/>
          <a:p>
            <a:pPr algn="ctr"/>
            <a:r>
              <a:rPr lang="tr-TR" sz="3200" b="1" dirty="0">
                <a:latin typeface="+mn-lt"/>
              </a:rPr>
              <a:t>Ticari Alacak Sigortası</a:t>
            </a:r>
            <a:endParaRPr lang="en-US" sz="3200" b="1" dirty="0">
              <a:latin typeface="+mn-lt"/>
            </a:endParaRPr>
          </a:p>
        </p:txBody>
      </p:sp>
      <p:sp>
        <p:nvSpPr>
          <p:cNvPr id="3" name="İçerik Yer Tutucusu 2"/>
          <p:cNvSpPr>
            <a:spLocks noGrp="1"/>
          </p:cNvSpPr>
          <p:nvPr>
            <p:ph idx="1"/>
          </p:nvPr>
        </p:nvSpPr>
        <p:spPr>
          <a:xfrm>
            <a:off x="838200" y="1140542"/>
            <a:ext cx="10515600" cy="5036421"/>
          </a:xfrm>
        </p:spPr>
        <p:txBody>
          <a:bodyPr/>
          <a:lstStyle/>
          <a:p>
            <a:pPr marL="0" indent="0">
              <a:buNone/>
            </a:pPr>
            <a:r>
              <a:rPr lang="tr-TR" sz="2400" b="1" dirty="0"/>
              <a:t>TEMİNAT</a:t>
            </a:r>
          </a:p>
          <a:p>
            <a:pPr marL="0" indent="0">
              <a:buNone/>
            </a:pPr>
            <a:r>
              <a:rPr lang="tr-TR" sz="2400" dirty="0"/>
              <a:t>Herhangi bir teminata bağlanmamış vadeli satışlardan doğan borcun ödenmeme riski</a:t>
            </a:r>
          </a:p>
          <a:p>
            <a:pPr marL="0" indent="0">
              <a:buNone/>
            </a:pPr>
            <a:endParaRPr lang="tr-TR" sz="2400" b="1" dirty="0"/>
          </a:p>
          <a:p>
            <a:pPr marL="0" indent="0">
              <a:buNone/>
            </a:pPr>
            <a:r>
              <a:rPr lang="tr-TR" sz="2400" b="1" dirty="0"/>
              <a:t>RİSKLER </a:t>
            </a:r>
          </a:p>
          <a:p>
            <a:pPr marL="0" indent="0">
              <a:buNone/>
            </a:pPr>
            <a:r>
              <a:rPr lang="tr-TR" sz="2400" dirty="0"/>
              <a:t>Kredi limiti tahsis edilmiş bir alıcının; </a:t>
            </a:r>
          </a:p>
          <a:p>
            <a:r>
              <a:rPr lang="tr-TR" sz="2400" dirty="0"/>
              <a:t>iflas, konkordato, tasfiye, vb. hukuki durumlar ile </a:t>
            </a:r>
          </a:p>
          <a:p>
            <a:r>
              <a:rPr lang="tr-TR" sz="2400" dirty="0"/>
              <a:t>temerrüde düşmesi </a:t>
            </a:r>
          </a:p>
          <a:p>
            <a:pPr marL="0" indent="0">
              <a:buNone/>
            </a:pPr>
            <a:endParaRPr lang="en-US" sz="1800" dirty="0"/>
          </a:p>
          <a:p>
            <a:endParaRPr lang="en-US" sz="1800" dirty="0"/>
          </a:p>
          <a:p>
            <a:endParaRPr lang="en-US"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3</a:t>
            </a:fld>
            <a:endParaRPr lang="tr-TR">
              <a:solidFill>
                <a:prstClr val="black">
                  <a:tint val="75000"/>
                </a:prstClr>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2574" y="2402118"/>
            <a:ext cx="3699834" cy="2347272"/>
          </a:xfrm>
          <a:prstGeom prst="rect">
            <a:avLst/>
          </a:prstGeom>
        </p:spPr>
      </p:pic>
    </p:spTree>
    <p:extLst>
      <p:ext uri="{BB962C8B-B14F-4D97-AF65-F5344CB8AC3E}">
        <p14:creationId xmlns:p14="http://schemas.microsoft.com/office/powerpoint/2010/main" val="176303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46604"/>
            <a:ext cx="10515600" cy="508918"/>
          </a:xfrm>
        </p:spPr>
        <p:txBody>
          <a:bodyPr>
            <a:noAutofit/>
          </a:bodyPr>
          <a:lstStyle/>
          <a:p>
            <a:pPr algn="ctr"/>
            <a:r>
              <a:rPr lang="tr-TR" sz="3200" b="1" dirty="0">
                <a:latin typeface="+mn-lt"/>
              </a:rPr>
              <a:t>Ticari Alacak Sigortası</a:t>
            </a:r>
            <a:endParaRPr lang="en-US" sz="3200" b="1" dirty="0">
              <a:latin typeface="+mn-lt"/>
            </a:endParaRPr>
          </a:p>
        </p:txBody>
      </p:sp>
      <p:sp>
        <p:nvSpPr>
          <p:cNvPr id="3" name="İçerik Yer Tutucusu 2"/>
          <p:cNvSpPr>
            <a:spLocks noGrp="1"/>
          </p:cNvSpPr>
          <p:nvPr>
            <p:ph idx="1"/>
          </p:nvPr>
        </p:nvSpPr>
        <p:spPr>
          <a:xfrm>
            <a:off x="838200" y="1140542"/>
            <a:ext cx="10515600" cy="5036421"/>
          </a:xfrm>
        </p:spPr>
        <p:txBody>
          <a:bodyPr/>
          <a:lstStyle/>
          <a:p>
            <a:pPr marL="0" indent="0">
              <a:buNone/>
            </a:pPr>
            <a:r>
              <a:rPr lang="tr-TR" sz="2400" b="1" u="sng" dirty="0"/>
              <a:t>Hangi Satışlarım Ticari Alacak Sigortası Teminatı Altındadır?</a:t>
            </a:r>
          </a:p>
          <a:p>
            <a:endParaRPr lang="tr-TR" sz="1800" dirty="0"/>
          </a:p>
          <a:p>
            <a:pPr>
              <a:buClr>
                <a:srgbClr val="00B050"/>
              </a:buClr>
              <a:buFont typeface="Wingdings" panose="05000000000000000000" pitchFamily="2" charset="2"/>
              <a:buChar char="ü"/>
            </a:pPr>
            <a:r>
              <a:rPr lang="tr-TR" sz="2400" dirty="0"/>
              <a:t>Açık hesap, çek ve senet ile yapılan satışlar,</a:t>
            </a:r>
          </a:p>
          <a:p>
            <a:pPr>
              <a:buClr>
                <a:srgbClr val="00B050"/>
              </a:buClr>
              <a:buFont typeface="Wingdings" panose="05000000000000000000" pitchFamily="2" charset="2"/>
              <a:buChar char="ü"/>
            </a:pPr>
            <a:r>
              <a:rPr lang="tr-TR" sz="2400" dirty="0"/>
              <a:t>Vadeli faturalı satışlar,</a:t>
            </a:r>
          </a:p>
          <a:p>
            <a:pPr>
              <a:buClr>
                <a:srgbClr val="00B050"/>
              </a:buClr>
              <a:buFont typeface="Wingdings" panose="05000000000000000000" pitchFamily="2" charset="2"/>
              <a:buChar char="ü"/>
            </a:pPr>
            <a:r>
              <a:rPr lang="tr-TR" sz="2400" dirty="0"/>
              <a:t>Tüzel kişiliklere (şahıs şirketi, adi ortaklık, </a:t>
            </a:r>
            <a:r>
              <a:rPr lang="tr-TR" sz="2400" dirty="0" err="1"/>
              <a:t>vb</a:t>
            </a:r>
            <a:r>
              <a:rPr lang="tr-TR" sz="2400" dirty="0"/>
              <a:t> dâhil) yapılan satışlar</a:t>
            </a:r>
            <a:r>
              <a:rPr lang="en-US" sz="2400" dirty="0"/>
              <a:t>.</a:t>
            </a:r>
          </a:p>
          <a:p>
            <a:endParaRPr lang="en-US" sz="2400" dirty="0"/>
          </a:p>
          <a:p>
            <a:pPr>
              <a:buClr>
                <a:srgbClr val="FF0000"/>
              </a:buClr>
              <a:buFont typeface="Calibri" panose="020F0502020204030204" pitchFamily="34" charset="0"/>
              <a:buChar char="×"/>
            </a:pPr>
            <a:r>
              <a:rPr lang="tr-TR" sz="2400" dirty="0"/>
              <a:t>Peşin</a:t>
            </a:r>
          </a:p>
          <a:p>
            <a:pPr>
              <a:buClr>
                <a:srgbClr val="FF0000"/>
              </a:buClr>
              <a:buFont typeface="Calibri" panose="020F0502020204030204" pitchFamily="34" charset="0"/>
              <a:buChar char="×"/>
            </a:pPr>
            <a:r>
              <a:rPr lang="tr-TR" sz="2400" dirty="0"/>
              <a:t>Kredi kartlı, bankanın teminatı (teminat mektubu, DBS, </a:t>
            </a:r>
            <a:r>
              <a:rPr lang="tr-TR" sz="2400" dirty="0" err="1"/>
              <a:t>vb</a:t>
            </a:r>
            <a:r>
              <a:rPr lang="tr-TR" sz="2400" dirty="0"/>
              <a:t>) </a:t>
            </a:r>
          </a:p>
          <a:p>
            <a:pPr>
              <a:buClr>
                <a:srgbClr val="FF0000"/>
              </a:buClr>
              <a:buFont typeface="Calibri" panose="020F0502020204030204" pitchFamily="34" charset="0"/>
              <a:buChar char="×"/>
            </a:pPr>
            <a:r>
              <a:rPr lang="tr-TR" sz="2400" dirty="0"/>
              <a:t>Grup şirketleri</a:t>
            </a:r>
          </a:p>
          <a:p>
            <a:pPr>
              <a:buClr>
                <a:srgbClr val="FF0000"/>
              </a:buClr>
              <a:buFont typeface="Calibri" panose="020F0502020204030204" pitchFamily="34" charset="0"/>
              <a:buChar char="×"/>
            </a:pPr>
            <a:r>
              <a:rPr lang="tr-TR" sz="2400" dirty="0"/>
              <a:t>Kamu kurumları  </a:t>
            </a:r>
          </a:p>
          <a:p>
            <a:endParaRPr lang="en-US"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102295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88025"/>
            <a:ext cx="10515600" cy="4676939"/>
          </a:xfrm>
        </p:spPr>
        <p:txBody>
          <a:bodyPr>
            <a:normAutofit lnSpcReduction="10000"/>
          </a:bodyPr>
          <a:lstStyle/>
          <a:p>
            <a:pPr marL="0" indent="0">
              <a:buNone/>
            </a:pPr>
            <a:endParaRPr lang="tr-TR" sz="1800" dirty="0"/>
          </a:p>
          <a:p>
            <a:pPr marL="0" indent="0" algn="ctr">
              <a:buNone/>
            </a:pPr>
            <a:r>
              <a:rPr lang="tr-TR" b="1" dirty="0"/>
              <a:t>Dünya’da Ticari Alacak Sigortası</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sz="1000" dirty="0"/>
          </a:p>
          <a:p>
            <a:pPr marL="0" indent="0">
              <a:buNone/>
            </a:pPr>
            <a:r>
              <a:rPr lang="tr-TR" sz="1000" dirty="0"/>
              <a:t>*ICISA 2018 verileri</a:t>
            </a:r>
          </a:p>
        </p:txBody>
      </p:sp>
      <p:sp>
        <p:nvSpPr>
          <p:cNvPr id="4" name="Unvan 1"/>
          <p:cNvSpPr>
            <a:spLocks noGrp="1"/>
          </p:cNvSpPr>
          <p:nvPr>
            <p:ph type="title"/>
          </p:nvPr>
        </p:nvSpPr>
        <p:spPr>
          <a:xfrm>
            <a:off x="0" y="446604"/>
            <a:ext cx="12192000" cy="508918"/>
          </a:xfrm>
        </p:spPr>
        <p:txBody>
          <a:bodyPr>
            <a:noAutofit/>
          </a:bodyPr>
          <a:lstStyle/>
          <a:p>
            <a:pPr algn="ctr"/>
            <a:r>
              <a:rPr lang="tr-TR" sz="3200" b="1" dirty="0">
                <a:latin typeface="+mn-lt"/>
              </a:rPr>
              <a:t>Ticari Alacak Sigortası</a:t>
            </a:r>
            <a:endParaRPr lang="en-US" sz="3200" b="1" dirty="0">
              <a:latin typeface="+mn-lt"/>
            </a:endParaRPr>
          </a:p>
        </p:txBody>
      </p:sp>
      <p:sp>
        <p:nvSpPr>
          <p:cNvPr id="7" name="Yuvarlatılmış Çapraz Köşeli Dikdörtgen 6"/>
          <p:cNvSpPr/>
          <p:nvPr/>
        </p:nvSpPr>
        <p:spPr>
          <a:xfrm>
            <a:off x="838200" y="3035778"/>
            <a:ext cx="2905570" cy="17433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Toplam Teminat</a:t>
            </a:r>
          </a:p>
          <a:p>
            <a:pPr algn="ctr"/>
            <a:r>
              <a:rPr lang="tr-TR" sz="2400" dirty="0"/>
              <a:t>7 Trilyon USD </a:t>
            </a:r>
          </a:p>
        </p:txBody>
      </p:sp>
      <p:sp>
        <p:nvSpPr>
          <p:cNvPr id="8" name="Yuvarlatılmış Çapraz Köşeli Dikdörtgen 7"/>
          <p:cNvSpPr/>
          <p:nvPr/>
        </p:nvSpPr>
        <p:spPr>
          <a:xfrm>
            <a:off x="4643215" y="3035778"/>
            <a:ext cx="2905570" cy="17433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Primler Toplamı</a:t>
            </a:r>
          </a:p>
          <a:p>
            <a:pPr algn="ctr"/>
            <a:r>
              <a:rPr lang="tr-TR" sz="2400" dirty="0"/>
              <a:t>6,5 Milyar USD </a:t>
            </a:r>
          </a:p>
        </p:txBody>
      </p:sp>
      <p:sp>
        <p:nvSpPr>
          <p:cNvPr id="9" name="Yuvarlatılmış Çapraz Köşeli Dikdörtgen 8"/>
          <p:cNvSpPr/>
          <p:nvPr/>
        </p:nvSpPr>
        <p:spPr>
          <a:xfrm>
            <a:off x="8448230" y="3035778"/>
            <a:ext cx="2905570" cy="17433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Hasarlar Toplamı</a:t>
            </a:r>
          </a:p>
          <a:p>
            <a:pPr algn="ctr"/>
            <a:r>
              <a:rPr lang="tr-TR" sz="2400" dirty="0"/>
              <a:t>3 Milyar USD </a:t>
            </a:r>
          </a:p>
        </p:txBody>
      </p:sp>
    </p:spTree>
    <p:extLst>
      <p:ext uri="{BB962C8B-B14F-4D97-AF65-F5344CB8AC3E}">
        <p14:creationId xmlns:p14="http://schemas.microsoft.com/office/powerpoint/2010/main" val="409396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79871"/>
            <a:ext cx="10515600" cy="4946293"/>
          </a:xfrm>
        </p:spPr>
        <p:txBody>
          <a:bodyPr>
            <a:normAutofit/>
          </a:bodyPr>
          <a:lstStyle/>
          <a:p>
            <a:pPr marL="0" indent="0">
              <a:spcAft>
                <a:spcPts val="600"/>
              </a:spcAft>
              <a:buNone/>
            </a:pPr>
            <a:endParaRPr lang="tr-TR" sz="1800" dirty="0"/>
          </a:p>
          <a:p>
            <a:pPr>
              <a:spcAft>
                <a:spcPts val="600"/>
              </a:spcAft>
            </a:pPr>
            <a:endParaRPr lang="tr-TR" sz="1800" dirty="0"/>
          </a:p>
          <a:p>
            <a:pPr marL="0" indent="0">
              <a:spcAft>
                <a:spcPts val="600"/>
              </a:spcAft>
              <a:buNone/>
            </a:pPr>
            <a:endParaRPr lang="tr-TR"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6</a:t>
            </a:fld>
            <a:endParaRPr lang="tr-TR">
              <a:solidFill>
                <a:prstClr val="black">
                  <a:tint val="75000"/>
                </a:prstClr>
              </a:solidFill>
            </a:endParaRPr>
          </a:p>
        </p:txBody>
      </p:sp>
      <p:sp>
        <p:nvSpPr>
          <p:cNvPr id="6"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a:t>
            </a:r>
            <a:endParaRPr lang="en-US" sz="3200" b="1" dirty="0">
              <a:latin typeface="+mn-lt"/>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6084" y="1472325"/>
            <a:ext cx="3244116" cy="1215288"/>
          </a:xfrm>
          <a:prstGeom prst="rect">
            <a:avLst/>
          </a:prstGeom>
        </p:spPr>
      </p:pic>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8084" y="1492412"/>
            <a:ext cx="3244116" cy="1195201"/>
          </a:xfrm>
          <a:prstGeom prst="rect">
            <a:avLst/>
          </a:prstGeom>
        </p:spPr>
      </p:pic>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0427" y="4432450"/>
            <a:ext cx="3671146" cy="1305728"/>
          </a:xfrm>
          <a:prstGeom prst="rect">
            <a:avLst/>
          </a:prstGeom>
        </p:spPr>
      </p:pic>
      <p:sp>
        <p:nvSpPr>
          <p:cNvPr id="11" name="Aşağı Ok 10"/>
          <p:cNvSpPr/>
          <p:nvPr/>
        </p:nvSpPr>
        <p:spPr>
          <a:xfrm>
            <a:off x="5855109" y="2902077"/>
            <a:ext cx="481781" cy="13159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6170886" y="3298421"/>
            <a:ext cx="2068546" cy="523220"/>
          </a:xfrm>
          <a:prstGeom prst="rect">
            <a:avLst/>
          </a:prstGeom>
          <a:noFill/>
        </p:spPr>
        <p:txBody>
          <a:bodyPr wrap="square" rtlCol="0">
            <a:spAutoFit/>
          </a:bodyPr>
          <a:lstStyle/>
          <a:p>
            <a:pPr algn="ctr"/>
            <a:r>
              <a:rPr lang="tr-TR" sz="2800" dirty="0"/>
              <a:t>01/01/2019</a:t>
            </a:r>
          </a:p>
        </p:txBody>
      </p:sp>
    </p:spTree>
    <p:extLst>
      <p:ext uri="{BB962C8B-B14F-4D97-AF65-F5344CB8AC3E}">
        <p14:creationId xmlns:p14="http://schemas.microsoft.com/office/powerpoint/2010/main" val="365865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par>
                          <p:cTn id="23" fill="hold">
                            <p:stCondLst>
                              <p:cond delay="1500"/>
                            </p:stCondLst>
                            <p:childTnLst>
                              <p:par>
                                <p:cTn id="24" presetID="31" presetClass="entr" presetSubtype="0"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fltVal val="0"/>
                                          </p:val>
                                        </p:tav>
                                        <p:tav tm="100000">
                                          <p:val>
                                            <p:strVal val="#ppt_w"/>
                                          </p:val>
                                        </p:tav>
                                      </p:tavLst>
                                    </p:anim>
                                    <p:anim calcmode="lin" valueType="num">
                                      <p:cBhvr>
                                        <p:cTn id="27" dur="1000" fill="hold"/>
                                        <p:tgtEl>
                                          <p:spTgt spid="10"/>
                                        </p:tgtEl>
                                        <p:attrNameLst>
                                          <p:attrName>ppt_h</p:attrName>
                                        </p:attrNameLst>
                                      </p:cBhvr>
                                      <p:tavLst>
                                        <p:tav tm="0">
                                          <p:val>
                                            <p:fltVal val="0"/>
                                          </p:val>
                                        </p:tav>
                                        <p:tav tm="100000">
                                          <p:val>
                                            <p:strVal val="#ppt_h"/>
                                          </p:val>
                                        </p:tav>
                                      </p:tavLst>
                                    </p:anim>
                                    <p:anim calcmode="lin" valueType="num">
                                      <p:cBhvr>
                                        <p:cTn id="28" dur="1000" fill="hold"/>
                                        <p:tgtEl>
                                          <p:spTgt spid="10"/>
                                        </p:tgtEl>
                                        <p:attrNameLst>
                                          <p:attrName>style.rotation</p:attrName>
                                        </p:attrNameLst>
                                      </p:cBhvr>
                                      <p:tavLst>
                                        <p:tav tm="0">
                                          <p:val>
                                            <p:fltVal val="90"/>
                                          </p:val>
                                        </p:tav>
                                        <p:tav tm="100000">
                                          <p:val>
                                            <p:fltVal val="0"/>
                                          </p:val>
                                        </p:tav>
                                      </p:tavLst>
                                    </p:anim>
                                    <p:animEffect transition="in" filter="fade">
                                      <p:cBhvr>
                                        <p:cTn id="2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1716" y="955523"/>
            <a:ext cx="10282084" cy="5170642"/>
          </a:xfrm>
        </p:spPr>
        <p:txBody>
          <a:bodyPr/>
          <a:lstStyle/>
          <a:p>
            <a:pPr marL="0" indent="0" algn="ctr">
              <a:spcAft>
                <a:spcPts val="600"/>
              </a:spcAft>
              <a:buNone/>
            </a:pPr>
            <a:r>
              <a:rPr lang="tr-TR" b="1" dirty="0"/>
              <a:t>HEDEF KİTLE</a:t>
            </a:r>
          </a:p>
          <a:p>
            <a:pPr marL="0" indent="0">
              <a:spcAft>
                <a:spcPts val="600"/>
              </a:spcAft>
              <a:buNone/>
            </a:pPr>
            <a:r>
              <a:rPr lang="tr-TR" sz="1800" dirty="0"/>
              <a:t>		</a:t>
            </a:r>
            <a:r>
              <a:rPr lang="tr-TR" sz="1000" dirty="0"/>
              <a:t>	</a:t>
            </a:r>
          </a:p>
          <a:p>
            <a:pPr marL="0" indent="0">
              <a:spcAft>
                <a:spcPts val="600"/>
              </a:spcAft>
              <a:buNone/>
            </a:pPr>
            <a:r>
              <a:rPr lang="tr-TR" sz="1800" dirty="0"/>
              <a:t>			</a:t>
            </a:r>
            <a:r>
              <a:rPr lang="tr-TR" sz="2200" dirty="0"/>
              <a:t>Sadece </a:t>
            </a:r>
            <a:r>
              <a:rPr lang="tr-TR" sz="2200" b="1" u="sng" dirty="0"/>
              <a:t>yurtiçi satışları </a:t>
            </a:r>
            <a:endParaRPr lang="tr-TR" sz="2200" dirty="0"/>
          </a:p>
          <a:p>
            <a:pPr marL="0" indent="0">
              <a:spcAft>
                <a:spcPts val="600"/>
              </a:spcAft>
              <a:buNone/>
            </a:pPr>
            <a:r>
              <a:rPr lang="tr-TR" sz="2200" dirty="0"/>
              <a:t>			Yıllık net satış hasılatı </a:t>
            </a:r>
            <a:r>
              <a:rPr lang="tr-TR" sz="2200" b="1" u="sng" dirty="0"/>
              <a:t>25.000.000 TL</a:t>
            </a:r>
            <a:endParaRPr lang="tr-TR" sz="2200" dirty="0"/>
          </a:p>
          <a:p>
            <a:pPr>
              <a:spcAft>
                <a:spcPts val="600"/>
              </a:spcAft>
            </a:pPr>
            <a:endParaRPr lang="tr-TR" sz="1800" dirty="0"/>
          </a:p>
          <a:p>
            <a:pPr>
              <a:spcAft>
                <a:spcPts val="600"/>
              </a:spcAft>
            </a:pPr>
            <a:endParaRPr lang="tr-TR" sz="1800" dirty="0"/>
          </a:p>
          <a:p>
            <a:pPr>
              <a:spcAft>
                <a:spcPts val="600"/>
              </a:spcAft>
            </a:pPr>
            <a:endParaRPr lang="tr-TR" sz="1800" dirty="0"/>
          </a:p>
          <a:p>
            <a:pPr marL="0" indent="0">
              <a:spcAft>
                <a:spcPts val="600"/>
              </a:spcAft>
              <a:buNone/>
            </a:pPr>
            <a:endParaRPr lang="tr-TR" sz="1800" dirty="0"/>
          </a:p>
          <a:p>
            <a:pPr>
              <a:spcAft>
                <a:spcPts val="600"/>
              </a:spcAft>
            </a:pPr>
            <a:endParaRPr lang="tr-TR" sz="1800" dirty="0"/>
          </a:p>
        </p:txBody>
      </p:sp>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7</a:t>
            </a:fld>
            <a:endParaRPr lang="tr-TR">
              <a:solidFill>
                <a:prstClr val="black">
                  <a:tint val="75000"/>
                </a:prstClr>
              </a:solidFill>
            </a:endParaRPr>
          </a:p>
        </p:txBody>
      </p:sp>
      <p:sp>
        <p:nvSpPr>
          <p:cNvPr id="6"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a:t>
            </a:r>
            <a:endParaRPr lang="en-US" sz="3200" b="1" dirty="0">
              <a:latin typeface="+mn-lt"/>
            </a:endParaRPr>
          </a:p>
        </p:txBody>
      </p:sp>
      <p:sp>
        <p:nvSpPr>
          <p:cNvPr id="2" name="Dikdörtgen 1"/>
          <p:cNvSpPr/>
          <p:nvPr/>
        </p:nvSpPr>
        <p:spPr>
          <a:xfrm>
            <a:off x="838200" y="1823440"/>
            <a:ext cx="2052484" cy="1200329"/>
          </a:xfrm>
          <a:prstGeom prst="rect">
            <a:avLst/>
          </a:prstGeom>
          <a:noFill/>
        </p:spPr>
        <p:txBody>
          <a:bodyPr wrap="square" lIns="91440" tIns="45720" rIns="91440" bIns="45720">
            <a:spAutoFit/>
          </a:bodyPr>
          <a:lstStyle/>
          <a:p>
            <a:pPr algn="ctr"/>
            <a:r>
              <a:rPr lang="tr-TR" sz="7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KOBİ</a:t>
            </a:r>
          </a:p>
        </p:txBody>
      </p:sp>
      <p:graphicFrame>
        <p:nvGraphicFramePr>
          <p:cNvPr id="5" name="Diyagram 4"/>
          <p:cNvGraphicFramePr/>
          <p:nvPr>
            <p:extLst>
              <p:ext uri="{D42A27DB-BD31-4B8C-83A1-F6EECF244321}">
                <p14:modId xmlns:p14="http://schemas.microsoft.com/office/powerpoint/2010/main" val="770999397"/>
              </p:ext>
            </p:extLst>
          </p:nvPr>
        </p:nvGraphicFramePr>
        <p:xfrm>
          <a:off x="3058242" y="2528047"/>
          <a:ext cx="8656836" cy="3518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ağ Ok 6"/>
          <p:cNvSpPr/>
          <p:nvPr/>
        </p:nvSpPr>
        <p:spPr>
          <a:xfrm>
            <a:off x="2890684" y="2217128"/>
            <a:ext cx="865239" cy="412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5373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88025"/>
            <a:ext cx="10515600" cy="4676939"/>
          </a:xfrm>
        </p:spPr>
        <p:txBody>
          <a:bodyPr>
            <a:normAutofit/>
          </a:bodyPr>
          <a:lstStyle/>
          <a:p>
            <a:pPr marL="0" indent="0">
              <a:buNone/>
            </a:pPr>
            <a:endParaRPr lang="tr-TR" sz="1800" dirty="0"/>
          </a:p>
          <a:p>
            <a:pPr marL="0" indent="0" algn="ctr">
              <a:buNone/>
            </a:pPr>
            <a:r>
              <a:rPr lang="tr-TR" b="1" dirty="0"/>
              <a:t>Rakamlarla Devlet Destekli Alacak Sigortası</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sz="1000" dirty="0"/>
          </a:p>
          <a:p>
            <a:pPr marL="0" indent="0">
              <a:buNone/>
            </a:pPr>
            <a:endParaRPr lang="tr-TR" sz="1000" dirty="0"/>
          </a:p>
        </p:txBody>
      </p:sp>
      <p:sp>
        <p:nvSpPr>
          <p:cNvPr id="7" name="Yuvarlatılmış Çapraz Köşeli Dikdörtgen 6"/>
          <p:cNvSpPr/>
          <p:nvPr/>
        </p:nvSpPr>
        <p:spPr>
          <a:xfrm>
            <a:off x="838200" y="3035778"/>
            <a:ext cx="2905570" cy="17433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Toplam Teminat</a:t>
            </a:r>
          </a:p>
          <a:p>
            <a:pPr algn="ctr"/>
            <a:r>
              <a:rPr lang="tr-TR" sz="2400" dirty="0"/>
              <a:t>1,5 Milyar TL </a:t>
            </a:r>
          </a:p>
        </p:txBody>
      </p:sp>
      <p:sp>
        <p:nvSpPr>
          <p:cNvPr id="8" name="Yuvarlatılmış Çapraz Köşeli Dikdörtgen 7"/>
          <p:cNvSpPr/>
          <p:nvPr/>
        </p:nvSpPr>
        <p:spPr>
          <a:xfrm>
            <a:off x="4643215" y="3035778"/>
            <a:ext cx="2905570" cy="17433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Teminat Altındaki Alıcı Sayısı</a:t>
            </a:r>
          </a:p>
          <a:p>
            <a:pPr algn="ctr"/>
            <a:r>
              <a:rPr lang="tr-TR" sz="2400" dirty="0"/>
              <a:t>17.000 </a:t>
            </a:r>
          </a:p>
        </p:txBody>
      </p:sp>
      <p:sp>
        <p:nvSpPr>
          <p:cNvPr id="9" name="Yuvarlatılmış Çapraz Köşeli Dikdörtgen 8"/>
          <p:cNvSpPr/>
          <p:nvPr/>
        </p:nvSpPr>
        <p:spPr>
          <a:xfrm>
            <a:off x="8448230" y="3035778"/>
            <a:ext cx="2905570" cy="17433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Primler Toplamı</a:t>
            </a:r>
          </a:p>
          <a:p>
            <a:pPr algn="ctr"/>
            <a:r>
              <a:rPr lang="tr-TR" sz="2400" dirty="0"/>
              <a:t>11 Milyon TL </a:t>
            </a:r>
          </a:p>
        </p:txBody>
      </p:sp>
      <p:sp>
        <p:nvSpPr>
          <p:cNvPr id="11"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a:t>
            </a:r>
            <a:endParaRPr lang="en-US" sz="3200" b="1" dirty="0">
              <a:latin typeface="+mn-lt"/>
            </a:endParaRPr>
          </a:p>
        </p:txBody>
      </p:sp>
    </p:spTree>
    <p:extLst>
      <p:ext uri="{BB962C8B-B14F-4D97-AF65-F5344CB8AC3E}">
        <p14:creationId xmlns:p14="http://schemas.microsoft.com/office/powerpoint/2010/main" val="176052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85697749"/>
              </p:ext>
            </p:extLst>
          </p:nvPr>
        </p:nvGraphicFramePr>
        <p:xfrm>
          <a:off x="1409700" y="955522"/>
          <a:ext cx="9372600" cy="5120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3B3F8FBA-AE54-43E9-A846-A1B31AEC14A6}" type="slidenum">
              <a:rPr lang="tr-TR" smtClean="0">
                <a:solidFill>
                  <a:prstClr val="black">
                    <a:tint val="75000"/>
                  </a:prstClr>
                </a:solidFill>
              </a:rPr>
              <a:pPr/>
              <a:t>9</a:t>
            </a:fld>
            <a:endParaRPr lang="tr-TR">
              <a:solidFill>
                <a:prstClr val="black">
                  <a:tint val="75000"/>
                </a:prstClr>
              </a:solidFill>
            </a:endParaRPr>
          </a:p>
        </p:txBody>
      </p:sp>
      <p:sp>
        <p:nvSpPr>
          <p:cNvPr id="6" name="Unvan 1"/>
          <p:cNvSpPr txBox="1">
            <a:spLocks/>
          </p:cNvSpPr>
          <p:nvPr/>
        </p:nvSpPr>
        <p:spPr>
          <a:xfrm>
            <a:off x="838200" y="446604"/>
            <a:ext cx="10515600" cy="508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latin typeface="+mn-lt"/>
              </a:rPr>
              <a:t>Devlet Destekli Alacak Sigortası</a:t>
            </a:r>
          </a:p>
        </p:txBody>
      </p:sp>
    </p:spTree>
    <p:extLst>
      <p:ext uri="{BB962C8B-B14F-4D97-AF65-F5344CB8AC3E}">
        <p14:creationId xmlns:p14="http://schemas.microsoft.com/office/powerpoint/2010/main" val="29729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rfa Sanayi ve Ticaret Odası Sunumu" id="{4E5D16EB-898D-4E07-B644-45C266C81848}" vid="{AF089429-6891-49A4-A79D-2835F169105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500</TotalTime>
  <Words>857</Words>
  <Application>Microsoft Office PowerPoint</Application>
  <PresentationFormat>Widescreen</PresentationFormat>
  <Paragraphs>244</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Segoe UI</vt:lpstr>
      <vt:lpstr>Times New Roman</vt:lpstr>
      <vt:lpstr>Wingdings</vt:lpstr>
      <vt:lpstr>Office Teması</vt:lpstr>
      <vt:lpstr>PowerPoint Presentation</vt:lpstr>
      <vt:lpstr>KOBİ’lere Yönelik  Devlet Destekli Ticari Alacak Sigortası Sistemi</vt:lpstr>
      <vt:lpstr>Ticari Alacak Sigortası</vt:lpstr>
      <vt:lpstr>Ticari Alacak Sigortası</vt:lpstr>
      <vt:lpstr>Ticari Alacak Sigortası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SERTAÇ CANAL&lt;TİCARİ ALACAK SİGORTALARI MÜDÜRLÜĞÜ&gt;</dc:creator>
  <cp:lastModifiedBy>Proje</cp:lastModifiedBy>
  <cp:revision>71</cp:revision>
  <dcterms:created xsi:type="dcterms:W3CDTF">2019-04-12T11:49:44Z</dcterms:created>
  <dcterms:modified xsi:type="dcterms:W3CDTF">2019-11-20T10:32:02Z</dcterms:modified>
</cp:coreProperties>
</file>